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8"/>
  </p:notesMasterIdLst>
  <p:sldIdLst>
    <p:sldId id="272" r:id="rId5"/>
    <p:sldId id="291" r:id="rId6"/>
    <p:sldId id="263" r:id="rId7"/>
    <p:sldId id="266" r:id="rId8"/>
    <p:sldId id="283" r:id="rId9"/>
    <p:sldId id="277" r:id="rId10"/>
    <p:sldId id="290" r:id="rId11"/>
    <p:sldId id="289" r:id="rId12"/>
    <p:sldId id="282" r:id="rId13"/>
    <p:sldId id="292" r:id="rId14"/>
    <p:sldId id="284" r:id="rId15"/>
    <p:sldId id="274" r:id="rId16"/>
    <p:sldId id="285" r:id="rId17"/>
    <p:sldId id="286" r:id="rId18"/>
    <p:sldId id="276" r:id="rId19"/>
    <p:sldId id="287" r:id="rId20"/>
    <p:sldId id="288" r:id="rId21"/>
    <p:sldId id="275" r:id="rId22"/>
    <p:sldId id="293" r:id="rId23"/>
    <p:sldId id="279" r:id="rId24"/>
    <p:sldId id="280" r:id="rId25"/>
    <p:sldId id="281" r:id="rId26"/>
    <p:sldId id="264" r:id="rId27"/>
  </p:sldIdLst>
  <p:sldSz cx="24387175"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A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68" autoAdjust="0"/>
    <p:restoredTop sz="96327"/>
  </p:normalViewPr>
  <p:slideViewPr>
    <p:cSldViewPr snapToGrid="0" snapToObjects="1">
      <p:cViewPr varScale="1">
        <p:scale>
          <a:sx n="18" d="100"/>
          <a:sy n="18" d="100"/>
        </p:scale>
        <p:origin x="1224" y="44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93E9F4-A33F-4B1C-AE1D-EB14BCBCFF79}" type="doc">
      <dgm:prSet loTypeId="urn:microsoft.com/office/officeart/2016/7/layout/RepeatingBendingProcessNew" loCatId="process" qsTypeId="urn:microsoft.com/office/officeart/2005/8/quickstyle/simple1" qsCatId="simple" csTypeId="urn:microsoft.com/office/officeart/2005/8/colors/colorful2" csCatId="colorful" phldr="1"/>
      <dgm:spPr/>
      <dgm:t>
        <a:bodyPr/>
        <a:lstStyle/>
        <a:p>
          <a:endParaRPr lang="en-US"/>
        </a:p>
      </dgm:t>
    </dgm:pt>
    <dgm:pt modelId="{7E6E16CD-C9AE-4C3A-A6F1-EA7D48E101CA}">
      <dgm:prSet/>
      <dgm:spPr/>
      <dgm:t>
        <a:bodyPr/>
        <a:lstStyle/>
        <a:p>
          <a:r>
            <a:rPr lang="en-US" b="1"/>
            <a:t>Background</a:t>
          </a:r>
        </a:p>
      </dgm:t>
    </dgm:pt>
    <dgm:pt modelId="{78B817F4-F6A4-487E-A3D1-E433DC5B7ECF}" type="parTrans" cxnId="{48A0DC18-2DE1-413F-AC68-F8ABAFC791AF}">
      <dgm:prSet/>
      <dgm:spPr/>
      <dgm:t>
        <a:bodyPr/>
        <a:lstStyle/>
        <a:p>
          <a:endParaRPr lang="en-US" sz="2400" b="1"/>
        </a:p>
      </dgm:t>
    </dgm:pt>
    <dgm:pt modelId="{A971C60F-B54E-4BD7-AE6C-363FA76387B9}" type="sibTrans" cxnId="{48A0DC18-2DE1-413F-AC68-F8ABAFC791AF}">
      <dgm:prSet/>
      <dgm:spPr/>
      <dgm:t>
        <a:bodyPr/>
        <a:lstStyle/>
        <a:p>
          <a:endParaRPr lang="en-US" b="1"/>
        </a:p>
      </dgm:t>
    </dgm:pt>
    <dgm:pt modelId="{02C48D27-0589-4F50-A788-A6702B15C533}">
      <dgm:prSet/>
      <dgm:spPr/>
      <dgm:t>
        <a:bodyPr/>
        <a:lstStyle/>
        <a:p>
          <a:r>
            <a:rPr lang="en-US" b="1"/>
            <a:t>Key Characteristics</a:t>
          </a:r>
        </a:p>
      </dgm:t>
    </dgm:pt>
    <dgm:pt modelId="{B2FBA29B-1E84-483A-87A7-E0EAB6810368}" type="parTrans" cxnId="{29F10C59-2AF4-429D-8F46-5C1ED02AE6C6}">
      <dgm:prSet/>
      <dgm:spPr/>
      <dgm:t>
        <a:bodyPr/>
        <a:lstStyle/>
        <a:p>
          <a:endParaRPr lang="en-US" sz="2400" b="1"/>
        </a:p>
      </dgm:t>
    </dgm:pt>
    <dgm:pt modelId="{10308085-F468-4CFE-B6D3-C0EBD3365B19}" type="sibTrans" cxnId="{29F10C59-2AF4-429D-8F46-5C1ED02AE6C6}">
      <dgm:prSet/>
      <dgm:spPr/>
      <dgm:t>
        <a:bodyPr/>
        <a:lstStyle/>
        <a:p>
          <a:endParaRPr lang="en-US" b="1"/>
        </a:p>
      </dgm:t>
    </dgm:pt>
    <dgm:pt modelId="{6EBA70F2-3348-4DE4-B1A7-CC4E738479CA}">
      <dgm:prSet/>
      <dgm:spPr/>
      <dgm:t>
        <a:bodyPr/>
        <a:lstStyle/>
        <a:p>
          <a:r>
            <a:rPr lang="en-US" b="1"/>
            <a:t>Types of NBFIs</a:t>
          </a:r>
        </a:p>
      </dgm:t>
    </dgm:pt>
    <dgm:pt modelId="{2A63E2CA-1A69-4481-9FCE-8BD9682D9C38}" type="parTrans" cxnId="{ABC8F8CB-A442-4C4B-A22F-E40E816ADEE9}">
      <dgm:prSet/>
      <dgm:spPr/>
      <dgm:t>
        <a:bodyPr/>
        <a:lstStyle/>
        <a:p>
          <a:endParaRPr lang="en-US" sz="2400" b="1"/>
        </a:p>
      </dgm:t>
    </dgm:pt>
    <dgm:pt modelId="{8B9C2AEB-930D-4A97-9A6B-FB340B05618A}" type="sibTrans" cxnId="{ABC8F8CB-A442-4C4B-A22F-E40E816ADEE9}">
      <dgm:prSet/>
      <dgm:spPr/>
      <dgm:t>
        <a:bodyPr/>
        <a:lstStyle/>
        <a:p>
          <a:endParaRPr lang="en-US" b="1"/>
        </a:p>
      </dgm:t>
    </dgm:pt>
    <dgm:pt modelId="{16D0DE92-DECC-46E0-BF7A-F969751C00C2}">
      <dgm:prSet/>
      <dgm:spPr/>
      <dgm:t>
        <a:bodyPr/>
        <a:lstStyle/>
        <a:p>
          <a:r>
            <a:rPr lang="en-US" b="1"/>
            <a:t>S&amp;Ls in Ghana</a:t>
          </a:r>
        </a:p>
      </dgm:t>
    </dgm:pt>
    <dgm:pt modelId="{45EC5F4E-FC85-4CD1-B699-1EBC6EE2645D}" type="parTrans" cxnId="{27A89E28-47D7-4A30-BD8C-299577B599B3}">
      <dgm:prSet/>
      <dgm:spPr/>
      <dgm:t>
        <a:bodyPr/>
        <a:lstStyle/>
        <a:p>
          <a:endParaRPr lang="en-US" sz="2400" b="1"/>
        </a:p>
      </dgm:t>
    </dgm:pt>
    <dgm:pt modelId="{783E22C5-4F2C-49F2-866F-4B2D7D9717BE}" type="sibTrans" cxnId="{27A89E28-47D7-4A30-BD8C-299577B599B3}">
      <dgm:prSet/>
      <dgm:spPr/>
      <dgm:t>
        <a:bodyPr/>
        <a:lstStyle/>
        <a:p>
          <a:endParaRPr lang="en-US" b="1"/>
        </a:p>
      </dgm:t>
    </dgm:pt>
    <dgm:pt modelId="{36B46A3C-4928-4D67-A994-137E6CED3E5C}">
      <dgm:prSet/>
      <dgm:spPr/>
      <dgm:t>
        <a:bodyPr/>
        <a:lstStyle/>
        <a:p>
          <a:r>
            <a:rPr lang="en-US" b="1"/>
            <a:t>Role &amp; Importance</a:t>
          </a:r>
        </a:p>
      </dgm:t>
    </dgm:pt>
    <dgm:pt modelId="{932A5875-A7DD-4F67-BD77-CF84887EAE30}" type="parTrans" cxnId="{69B53760-6056-4C8D-B7E9-22B14983A464}">
      <dgm:prSet/>
      <dgm:spPr/>
      <dgm:t>
        <a:bodyPr/>
        <a:lstStyle/>
        <a:p>
          <a:endParaRPr lang="en-US" sz="2400" b="1"/>
        </a:p>
      </dgm:t>
    </dgm:pt>
    <dgm:pt modelId="{4E60234B-2EE2-47C6-AC9A-12A9416BE12E}" type="sibTrans" cxnId="{69B53760-6056-4C8D-B7E9-22B14983A464}">
      <dgm:prSet/>
      <dgm:spPr/>
      <dgm:t>
        <a:bodyPr/>
        <a:lstStyle/>
        <a:p>
          <a:endParaRPr lang="en-US" b="1"/>
        </a:p>
      </dgm:t>
    </dgm:pt>
    <dgm:pt modelId="{4639C104-B6C6-4E9D-A40B-7944DA04ABF6}">
      <dgm:prSet/>
      <dgm:spPr/>
      <dgm:t>
        <a:bodyPr/>
        <a:lstStyle/>
        <a:p>
          <a:r>
            <a:rPr lang="en-US" b="1"/>
            <a:t>Challenges Facing NBFIs</a:t>
          </a:r>
        </a:p>
      </dgm:t>
    </dgm:pt>
    <dgm:pt modelId="{CE0F95EC-A47B-452B-9F1F-B3E7FCD9B2D8}" type="parTrans" cxnId="{A729A782-E084-4D5E-BEB3-B303D6B3CBF8}">
      <dgm:prSet/>
      <dgm:spPr/>
      <dgm:t>
        <a:bodyPr/>
        <a:lstStyle/>
        <a:p>
          <a:endParaRPr lang="en-US" sz="2400" b="1"/>
        </a:p>
      </dgm:t>
    </dgm:pt>
    <dgm:pt modelId="{42A0E4ED-005D-413F-A2EC-4027246E8FBF}" type="sibTrans" cxnId="{A729A782-E084-4D5E-BEB3-B303D6B3CBF8}">
      <dgm:prSet/>
      <dgm:spPr/>
      <dgm:t>
        <a:bodyPr/>
        <a:lstStyle/>
        <a:p>
          <a:endParaRPr lang="en-US" b="1"/>
        </a:p>
      </dgm:t>
    </dgm:pt>
    <dgm:pt modelId="{B9F0A144-EEA0-4F2B-86B4-03739AA53EDF}">
      <dgm:prSet/>
      <dgm:spPr/>
      <dgm:t>
        <a:bodyPr/>
        <a:lstStyle/>
        <a:p>
          <a:r>
            <a:rPr lang="en-US" b="1"/>
            <a:t>The Future of NBFIs</a:t>
          </a:r>
        </a:p>
      </dgm:t>
    </dgm:pt>
    <dgm:pt modelId="{280D4E31-C81E-44BD-AAE3-3FB6711B5ACA}" type="parTrans" cxnId="{56DE9A3F-76DD-47A5-9F37-E6E45D4F244C}">
      <dgm:prSet/>
      <dgm:spPr/>
      <dgm:t>
        <a:bodyPr/>
        <a:lstStyle/>
        <a:p>
          <a:endParaRPr lang="en-US" sz="2400" b="1"/>
        </a:p>
      </dgm:t>
    </dgm:pt>
    <dgm:pt modelId="{045ACB22-9E0D-4CDE-9E85-FF1A847998CB}" type="sibTrans" cxnId="{56DE9A3F-76DD-47A5-9F37-E6E45D4F244C}">
      <dgm:prSet/>
      <dgm:spPr/>
      <dgm:t>
        <a:bodyPr/>
        <a:lstStyle/>
        <a:p>
          <a:endParaRPr lang="en-US" b="1"/>
        </a:p>
      </dgm:t>
    </dgm:pt>
    <dgm:pt modelId="{9BCD5E63-9889-45AA-8F72-11D217FFADA9}">
      <dgm:prSet/>
      <dgm:spPr/>
      <dgm:t>
        <a:bodyPr/>
        <a:lstStyle/>
        <a:p>
          <a:r>
            <a:rPr lang="en-US" b="1" dirty="0"/>
            <a:t>Conclusion</a:t>
          </a:r>
        </a:p>
      </dgm:t>
    </dgm:pt>
    <dgm:pt modelId="{C720B21B-1BAD-4452-A308-2595BA4F26DD}" type="parTrans" cxnId="{8706297E-F25C-4EF1-852A-6AC9FB9014F1}">
      <dgm:prSet/>
      <dgm:spPr/>
      <dgm:t>
        <a:bodyPr/>
        <a:lstStyle/>
        <a:p>
          <a:endParaRPr lang="en-US" sz="2400" b="1"/>
        </a:p>
      </dgm:t>
    </dgm:pt>
    <dgm:pt modelId="{6FE1A029-23AF-45EC-98E8-206A95E319EC}" type="sibTrans" cxnId="{8706297E-F25C-4EF1-852A-6AC9FB9014F1}">
      <dgm:prSet/>
      <dgm:spPr/>
      <dgm:t>
        <a:bodyPr/>
        <a:lstStyle/>
        <a:p>
          <a:endParaRPr lang="en-US" b="1"/>
        </a:p>
      </dgm:t>
    </dgm:pt>
    <dgm:pt modelId="{4ADC9327-AA5C-4B48-844F-9E306776EDA5}">
      <dgm:prSet/>
      <dgm:spPr/>
      <dgm:t>
        <a:bodyPr/>
        <a:lstStyle/>
        <a:p>
          <a:r>
            <a:rPr lang="en-US" b="1"/>
            <a:t>Achieving Financial Inclusion</a:t>
          </a:r>
        </a:p>
      </dgm:t>
    </dgm:pt>
    <dgm:pt modelId="{C9B81889-5485-4A18-ACD9-6D761B9EA3E6}" type="parTrans" cxnId="{DA71269D-BB65-4115-8C28-464EA130FFD2}">
      <dgm:prSet/>
      <dgm:spPr/>
      <dgm:t>
        <a:bodyPr/>
        <a:lstStyle/>
        <a:p>
          <a:endParaRPr lang="en-US" b="1"/>
        </a:p>
      </dgm:t>
    </dgm:pt>
    <dgm:pt modelId="{ECD13634-B082-491B-B368-D6938E6DF7AF}" type="sibTrans" cxnId="{DA71269D-BB65-4115-8C28-464EA130FFD2}">
      <dgm:prSet/>
      <dgm:spPr/>
      <dgm:t>
        <a:bodyPr/>
        <a:lstStyle/>
        <a:p>
          <a:endParaRPr lang="en-US" b="1"/>
        </a:p>
      </dgm:t>
    </dgm:pt>
    <dgm:pt modelId="{2404BF55-EBC1-49CB-8115-2FCB006EBBA4}">
      <dgm:prSet/>
      <dgm:spPr/>
      <dgm:t>
        <a:bodyPr/>
        <a:lstStyle/>
        <a:p>
          <a:r>
            <a:rPr lang="en-US" b="1"/>
            <a:t>Impacting The World</a:t>
          </a:r>
        </a:p>
      </dgm:t>
    </dgm:pt>
    <dgm:pt modelId="{91BF6BA5-1696-4A9D-A6EB-4F4B51D9ED3F}" type="parTrans" cxnId="{807ED5E5-4509-4AB3-9255-CADC2E8CA297}">
      <dgm:prSet/>
      <dgm:spPr/>
      <dgm:t>
        <a:bodyPr/>
        <a:lstStyle/>
        <a:p>
          <a:endParaRPr lang="en-US" b="1"/>
        </a:p>
      </dgm:t>
    </dgm:pt>
    <dgm:pt modelId="{1D4FC49A-575A-471F-B79A-750E82475DDE}" type="sibTrans" cxnId="{807ED5E5-4509-4AB3-9255-CADC2E8CA297}">
      <dgm:prSet/>
      <dgm:spPr/>
      <dgm:t>
        <a:bodyPr/>
        <a:lstStyle/>
        <a:p>
          <a:endParaRPr lang="en-US" b="1"/>
        </a:p>
      </dgm:t>
    </dgm:pt>
    <dgm:pt modelId="{0D309615-3E4F-4B9C-885E-7E267C5E32AF}" type="pres">
      <dgm:prSet presAssocID="{0793E9F4-A33F-4B1C-AE1D-EB14BCBCFF79}" presName="Name0" presStyleCnt="0">
        <dgm:presLayoutVars>
          <dgm:dir/>
          <dgm:resizeHandles val="exact"/>
        </dgm:presLayoutVars>
      </dgm:prSet>
      <dgm:spPr/>
    </dgm:pt>
    <dgm:pt modelId="{705ACA00-2BA1-4BBC-9A66-2B3DB620DA95}" type="pres">
      <dgm:prSet presAssocID="{7E6E16CD-C9AE-4C3A-A6F1-EA7D48E101CA}" presName="node" presStyleLbl="node1" presStyleIdx="0" presStyleCnt="10">
        <dgm:presLayoutVars>
          <dgm:bulletEnabled val="1"/>
        </dgm:presLayoutVars>
      </dgm:prSet>
      <dgm:spPr/>
    </dgm:pt>
    <dgm:pt modelId="{58531EDF-FF0D-409A-8AC6-7E3ECDD94A51}" type="pres">
      <dgm:prSet presAssocID="{A971C60F-B54E-4BD7-AE6C-363FA76387B9}" presName="sibTrans" presStyleLbl="sibTrans1D1" presStyleIdx="0" presStyleCnt="9"/>
      <dgm:spPr/>
    </dgm:pt>
    <dgm:pt modelId="{75B074E9-6D37-49E5-AE50-2D76FFB7E348}" type="pres">
      <dgm:prSet presAssocID="{A971C60F-B54E-4BD7-AE6C-363FA76387B9}" presName="connectorText" presStyleLbl="sibTrans1D1" presStyleIdx="0" presStyleCnt="9"/>
      <dgm:spPr/>
    </dgm:pt>
    <dgm:pt modelId="{FCFA92CB-F5DD-4B52-8508-1ED6C4A8BD97}" type="pres">
      <dgm:prSet presAssocID="{02C48D27-0589-4F50-A788-A6702B15C533}" presName="node" presStyleLbl="node1" presStyleIdx="1" presStyleCnt="10">
        <dgm:presLayoutVars>
          <dgm:bulletEnabled val="1"/>
        </dgm:presLayoutVars>
      </dgm:prSet>
      <dgm:spPr/>
    </dgm:pt>
    <dgm:pt modelId="{E09D80C0-755A-4BC8-8B85-DA2DA824831C}" type="pres">
      <dgm:prSet presAssocID="{10308085-F468-4CFE-B6D3-C0EBD3365B19}" presName="sibTrans" presStyleLbl="sibTrans1D1" presStyleIdx="1" presStyleCnt="9"/>
      <dgm:spPr/>
    </dgm:pt>
    <dgm:pt modelId="{A1521DF9-D099-41BC-BC7C-ADA77CF0DA30}" type="pres">
      <dgm:prSet presAssocID="{10308085-F468-4CFE-B6D3-C0EBD3365B19}" presName="connectorText" presStyleLbl="sibTrans1D1" presStyleIdx="1" presStyleCnt="9"/>
      <dgm:spPr/>
    </dgm:pt>
    <dgm:pt modelId="{7942698B-0E35-4024-9B5A-7F5922F0035F}" type="pres">
      <dgm:prSet presAssocID="{6EBA70F2-3348-4DE4-B1A7-CC4E738479CA}" presName="node" presStyleLbl="node1" presStyleIdx="2" presStyleCnt="10">
        <dgm:presLayoutVars>
          <dgm:bulletEnabled val="1"/>
        </dgm:presLayoutVars>
      </dgm:prSet>
      <dgm:spPr/>
    </dgm:pt>
    <dgm:pt modelId="{0945C6E0-2B21-4902-B659-25CF7A58F2CA}" type="pres">
      <dgm:prSet presAssocID="{8B9C2AEB-930D-4A97-9A6B-FB340B05618A}" presName="sibTrans" presStyleLbl="sibTrans1D1" presStyleIdx="2" presStyleCnt="9"/>
      <dgm:spPr/>
    </dgm:pt>
    <dgm:pt modelId="{EB62A06B-1925-4414-B7C6-914BAEAC4740}" type="pres">
      <dgm:prSet presAssocID="{8B9C2AEB-930D-4A97-9A6B-FB340B05618A}" presName="connectorText" presStyleLbl="sibTrans1D1" presStyleIdx="2" presStyleCnt="9"/>
      <dgm:spPr/>
    </dgm:pt>
    <dgm:pt modelId="{9CEF84BA-D965-4548-BDE2-73A1E50EB5FF}" type="pres">
      <dgm:prSet presAssocID="{16D0DE92-DECC-46E0-BF7A-F969751C00C2}" presName="node" presStyleLbl="node1" presStyleIdx="3" presStyleCnt="10">
        <dgm:presLayoutVars>
          <dgm:bulletEnabled val="1"/>
        </dgm:presLayoutVars>
      </dgm:prSet>
      <dgm:spPr/>
    </dgm:pt>
    <dgm:pt modelId="{719089E3-3C30-45DF-BFA0-C876C3DB11C4}" type="pres">
      <dgm:prSet presAssocID="{783E22C5-4F2C-49F2-866F-4B2D7D9717BE}" presName="sibTrans" presStyleLbl="sibTrans1D1" presStyleIdx="3" presStyleCnt="9"/>
      <dgm:spPr/>
    </dgm:pt>
    <dgm:pt modelId="{949985EA-16F4-417F-9E8A-FEAF37B7FE03}" type="pres">
      <dgm:prSet presAssocID="{783E22C5-4F2C-49F2-866F-4B2D7D9717BE}" presName="connectorText" presStyleLbl="sibTrans1D1" presStyleIdx="3" presStyleCnt="9"/>
      <dgm:spPr/>
    </dgm:pt>
    <dgm:pt modelId="{431AF5AB-EFB3-4778-952E-454A547B5A18}" type="pres">
      <dgm:prSet presAssocID="{36B46A3C-4928-4D67-A994-137E6CED3E5C}" presName="node" presStyleLbl="node1" presStyleIdx="4" presStyleCnt="10">
        <dgm:presLayoutVars>
          <dgm:bulletEnabled val="1"/>
        </dgm:presLayoutVars>
      </dgm:prSet>
      <dgm:spPr/>
    </dgm:pt>
    <dgm:pt modelId="{330193D1-F71E-42C8-9A47-37DAB0F9E37C}" type="pres">
      <dgm:prSet presAssocID="{4E60234B-2EE2-47C6-AC9A-12A9416BE12E}" presName="sibTrans" presStyleLbl="sibTrans1D1" presStyleIdx="4" presStyleCnt="9"/>
      <dgm:spPr/>
    </dgm:pt>
    <dgm:pt modelId="{A52158FC-D7EB-43E1-9437-DAA982C02FAE}" type="pres">
      <dgm:prSet presAssocID="{4E60234B-2EE2-47C6-AC9A-12A9416BE12E}" presName="connectorText" presStyleLbl="sibTrans1D1" presStyleIdx="4" presStyleCnt="9"/>
      <dgm:spPr/>
    </dgm:pt>
    <dgm:pt modelId="{0C332260-0D06-436D-83DB-4BD95A06267E}" type="pres">
      <dgm:prSet presAssocID="{4ADC9327-AA5C-4B48-844F-9E306776EDA5}" presName="node" presStyleLbl="node1" presStyleIdx="5" presStyleCnt="10">
        <dgm:presLayoutVars>
          <dgm:bulletEnabled val="1"/>
        </dgm:presLayoutVars>
      </dgm:prSet>
      <dgm:spPr/>
    </dgm:pt>
    <dgm:pt modelId="{ED532A49-574B-4BD7-8DED-433741441C33}" type="pres">
      <dgm:prSet presAssocID="{ECD13634-B082-491B-B368-D6938E6DF7AF}" presName="sibTrans" presStyleLbl="sibTrans1D1" presStyleIdx="5" presStyleCnt="9"/>
      <dgm:spPr/>
    </dgm:pt>
    <dgm:pt modelId="{C3574908-9F76-461A-9566-0483CC5EDEF5}" type="pres">
      <dgm:prSet presAssocID="{ECD13634-B082-491B-B368-D6938E6DF7AF}" presName="connectorText" presStyleLbl="sibTrans1D1" presStyleIdx="5" presStyleCnt="9"/>
      <dgm:spPr/>
    </dgm:pt>
    <dgm:pt modelId="{FE856D75-932C-4BE4-B2CC-E611CCF1783B}" type="pres">
      <dgm:prSet presAssocID="{2404BF55-EBC1-49CB-8115-2FCB006EBBA4}" presName="node" presStyleLbl="node1" presStyleIdx="6" presStyleCnt="10">
        <dgm:presLayoutVars>
          <dgm:bulletEnabled val="1"/>
        </dgm:presLayoutVars>
      </dgm:prSet>
      <dgm:spPr/>
    </dgm:pt>
    <dgm:pt modelId="{0F2F303E-1714-4F32-8E2C-CED263E49681}" type="pres">
      <dgm:prSet presAssocID="{1D4FC49A-575A-471F-B79A-750E82475DDE}" presName="sibTrans" presStyleLbl="sibTrans1D1" presStyleIdx="6" presStyleCnt="9"/>
      <dgm:spPr/>
    </dgm:pt>
    <dgm:pt modelId="{260AEB20-5E57-4ABC-AF45-6150DFE11A03}" type="pres">
      <dgm:prSet presAssocID="{1D4FC49A-575A-471F-B79A-750E82475DDE}" presName="connectorText" presStyleLbl="sibTrans1D1" presStyleIdx="6" presStyleCnt="9"/>
      <dgm:spPr/>
    </dgm:pt>
    <dgm:pt modelId="{9C5CC560-9D5E-4ED6-B5F9-D94A59D5725E}" type="pres">
      <dgm:prSet presAssocID="{4639C104-B6C6-4E9D-A40B-7944DA04ABF6}" presName="node" presStyleLbl="node1" presStyleIdx="7" presStyleCnt="10">
        <dgm:presLayoutVars>
          <dgm:bulletEnabled val="1"/>
        </dgm:presLayoutVars>
      </dgm:prSet>
      <dgm:spPr/>
    </dgm:pt>
    <dgm:pt modelId="{12692DFE-A351-4C0D-B97B-887181F50EF2}" type="pres">
      <dgm:prSet presAssocID="{42A0E4ED-005D-413F-A2EC-4027246E8FBF}" presName="sibTrans" presStyleLbl="sibTrans1D1" presStyleIdx="7" presStyleCnt="9"/>
      <dgm:spPr/>
    </dgm:pt>
    <dgm:pt modelId="{B1631D84-D1A0-4844-BA4F-1DA63A9406EF}" type="pres">
      <dgm:prSet presAssocID="{42A0E4ED-005D-413F-A2EC-4027246E8FBF}" presName="connectorText" presStyleLbl="sibTrans1D1" presStyleIdx="7" presStyleCnt="9"/>
      <dgm:spPr/>
    </dgm:pt>
    <dgm:pt modelId="{986E5338-4FE9-4F65-AE58-76908CB49767}" type="pres">
      <dgm:prSet presAssocID="{B9F0A144-EEA0-4F2B-86B4-03739AA53EDF}" presName="node" presStyleLbl="node1" presStyleIdx="8" presStyleCnt="10">
        <dgm:presLayoutVars>
          <dgm:bulletEnabled val="1"/>
        </dgm:presLayoutVars>
      </dgm:prSet>
      <dgm:spPr/>
    </dgm:pt>
    <dgm:pt modelId="{86FC58E9-5DC1-4EF0-86D7-E741A8F1DBA2}" type="pres">
      <dgm:prSet presAssocID="{045ACB22-9E0D-4CDE-9E85-FF1A847998CB}" presName="sibTrans" presStyleLbl="sibTrans1D1" presStyleIdx="8" presStyleCnt="9"/>
      <dgm:spPr/>
    </dgm:pt>
    <dgm:pt modelId="{71BB4EF4-D9FC-4120-9ED6-1EFAB828D7C3}" type="pres">
      <dgm:prSet presAssocID="{045ACB22-9E0D-4CDE-9E85-FF1A847998CB}" presName="connectorText" presStyleLbl="sibTrans1D1" presStyleIdx="8" presStyleCnt="9"/>
      <dgm:spPr/>
    </dgm:pt>
    <dgm:pt modelId="{AA937A8C-72E5-4629-91FE-7C1EC520B9CA}" type="pres">
      <dgm:prSet presAssocID="{9BCD5E63-9889-45AA-8F72-11D217FFADA9}" presName="node" presStyleLbl="node1" presStyleIdx="9" presStyleCnt="10">
        <dgm:presLayoutVars>
          <dgm:bulletEnabled val="1"/>
        </dgm:presLayoutVars>
      </dgm:prSet>
      <dgm:spPr/>
    </dgm:pt>
  </dgm:ptLst>
  <dgm:cxnLst>
    <dgm:cxn modelId="{730E9800-A2C1-4749-BE55-F034521C5F1B}" type="presOf" srcId="{B9F0A144-EEA0-4F2B-86B4-03739AA53EDF}" destId="{986E5338-4FE9-4F65-AE58-76908CB49767}" srcOrd="0" destOrd="0" presId="urn:microsoft.com/office/officeart/2016/7/layout/RepeatingBendingProcessNew"/>
    <dgm:cxn modelId="{48A0DC18-2DE1-413F-AC68-F8ABAFC791AF}" srcId="{0793E9F4-A33F-4B1C-AE1D-EB14BCBCFF79}" destId="{7E6E16CD-C9AE-4C3A-A6F1-EA7D48E101CA}" srcOrd="0" destOrd="0" parTransId="{78B817F4-F6A4-487E-A3D1-E433DC5B7ECF}" sibTransId="{A971C60F-B54E-4BD7-AE6C-363FA76387B9}"/>
    <dgm:cxn modelId="{0C1C091B-6EC0-43A7-8C67-69D165A4FBA6}" type="presOf" srcId="{045ACB22-9E0D-4CDE-9E85-FF1A847998CB}" destId="{71BB4EF4-D9FC-4120-9ED6-1EFAB828D7C3}" srcOrd="1" destOrd="0" presId="urn:microsoft.com/office/officeart/2016/7/layout/RepeatingBendingProcessNew"/>
    <dgm:cxn modelId="{27A89E28-47D7-4A30-BD8C-299577B599B3}" srcId="{0793E9F4-A33F-4B1C-AE1D-EB14BCBCFF79}" destId="{16D0DE92-DECC-46E0-BF7A-F969751C00C2}" srcOrd="3" destOrd="0" parTransId="{45EC5F4E-FC85-4CD1-B699-1EBC6EE2645D}" sibTransId="{783E22C5-4F2C-49F2-866F-4B2D7D9717BE}"/>
    <dgm:cxn modelId="{BEF7962A-D077-424E-8117-288C9B9FA9FF}" type="presOf" srcId="{ECD13634-B082-491B-B368-D6938E6DF7AF}" destId="{C3574908-9F76-461A-9566-0483CC5EDEF5}" srcOrd="1" destOrd="0" presId="urn:microsoft.com/office/officeart/2016/7/layout/RepeatingBendingProcessNew"/>
    <dgm:cxn modelId="{7D110A33-27D6-4726-8A2D-744395401956}" type="presOf" srcId="{ECD13634-B082-491B-B368-D6938E6DF7AF}" destId="{ED532A49-574B-4BD7-8DED-433741441C33}" srcOrd="0" destOrd="0" presId="urn:microsoft.com/office/officeart/2016/7/layout/RepeatingBendingProcessNew"/>
    <dgm:cxn modelId="{927B9E34-B896-4046-A699-D358465A4E23}" type="presOf" srcId="{36B46A3C-4928-4D67-A994-137E6CED3E5C}" destId="{431AF5AB-EFB3-4778-952E-454A547B5A18}" srcOrd="0" destOrd="0" presId="urn:microsoft.com/office/officeart/2016/7/layout/RepeatingBendingProcessNew"/>
    <dgm:cxn modelId="{CEBE683B-7D68-46BA-81DF-3B690FFEB594}" type="presOf" srcId="{8B9C2AEB-930D-4A97-9A6B-FB340B05618A}" destId="{0945C6E0-2B21-4902-B659-25CF7A58F2CA}" srcOrd="0" destOrd="0" presId="urn:microsoft.com/office/officeart/2016/7/layout/RepeatingBendingProcessNew"/>
    <dgm:cxn modelId="{56DE9A3F-76DD-47A5-9F37-E6E45D4F244C}" srcId="{0793E9F4-A33F-4B1C-AE1D-EB14BCBCFF79}" destId="{B9F0A144-EEA0-4F2B-86B4-03739AA53EDF}" srcOrd="8" destOrd="0" parTransId="{280D4E31-C81E-44BD-AAE3-3FB6711B5ACA}" sibTransId="{045ACB22-9E0D-4CDE-9E85-FF1A847998CB}"/>
    <dgm:cxn modelId="{E4196340-A4A8-48F3-85B4-55A54F1CAB45}" type="presOf" srcId="{4639C104-B6C6-4E9D-A40B-7944DA04ABF6}" destId="{9C5CC560-9D5E-4ED6-B5F9-D94A59D5725E}" srcOrd="0" destOrd="0" presId="urn:microsoft.com/office/officeart/2016/7/layout/RepeatingBendingProcessNew"/>
    <dgm:cxn modelId="{02F3AC5F-A5EF-4C70-BEBC-B77DC475C722}" type="presOf" srcId="{6EBA70F2-3348-4DE4-B1A7-CC4E738479CA}" destId="{7942698B-0E35-4024-9B5A-7F5922F0035F}" srcOrd="0" destOrd="0" presId="urn:microsoft.com/office/officeart/2016/7/layout/RepeatingBendingProcessNew"/>
    <dgm:cxn modelId="{8A512F60-F10A-4B1F-8FB4-98A762D3D31B}" type="presOf" srcId="{2404BF55-EBC1-49CB-8115-2FCB006EBBA4}" destId="{FE856D75-932C-4BE4-B2CC-E611CCF1783B}" srcOrd="0" destOrd="0" presId="urn:microsoft.com/office/officeart/2016/7/layout/RepeatingBendingProcessNew"/>
    <dgm:cxn modelId="{69B53760-6056-4C8D-B7E9-22B14983A464}" srcId="{0793E9F4-A33F-4B1C-AE1D-EB14BCBCFF79}" destId="{36B46A3C-4928-4D67-A994-137E6CED3E5C}" srcOrd="4" destOrd="0" parTransId="{932A5875-A7DD-4F67-BD77-CF84887EAE30}" sibTransId="{4E60234B-2EE2-47C6-AC9A-12A9416BE12E}"/>
    <dgm:cxn modelId="{0DFC3D6C-01C2-4A51-9B66-318D79531091}" type="presOf" srcId="{42A0E4ED-005D-413F-A2EC-4027246E8FBF}" destId="{B1631D84-D1A0-4844-BA4F-1DA63A9406EF}" srcOrd="1" destOrd="0" presId="urn:microsoft.com/office/officeart/2016/7/layout/RepeatingBendingProcessNew"/>
    <dgm:cxn modelId="{807ADD4D-15D1-4AF2-A692-CB1F3A73E681}" type="presOf" srcId="{A971C60F-B54E-4BD7-AE6C-363FA76387B9}" destId="{75B074E9-6D37-49E5-AE50-2D76FFB7E348}" srcOrd="1" destOrd="0" presId="urn:microsoft.com/office/officeart/2016/7/layout/RepeatingBendingProcessNew"/>
    <dgm:cxn modelId="{E9F64B55-6CFA-426C-B3B4-BB3B763CA63F}" type="presOf" srcId="{4ADC9327-AA5C-4B48-844F-9E306776EDA5}" destId="{0C332260-0D06-436D-83DB-4BD95A06267E}" srcOrd="0" destOrd="0" presId="urn:microsoft.com/office/officeart/2016/7/layout/RepeatingBendingProcessNew"/>
    <dgm:cxn modelId="{FED09B57-2BB3-4CDF-8C77-02C4F81F231A}" type="presOf" srcId="{045ACB22-9E0D-4CDE-9E85-FF1A847998CB}" destId="{86FC58E9-5DC1-4EF0-86D7-E741A8F1DBA2}" srcOrd="0" destOrd="0" presId="urn:microsoft.com/office/officeart/2016/7/layout/RepeatingBendingProcessNew"/>
    <dgm:cxn modelId="{29F10C59-2AF4-429D-8F46-5C1ED02AE6C6}" srcId="{0793E9F4-A33F-4B1C-AE1D-EB14BCBCFF79}" destId="{02C48D27-0589-4F50-A788-A6702B15C533}" srcOrd="1" destOrd="0" parTransId="{B2FBA29B-1E84-483A-87A7-E0EAB6810368}" sibTransId="{10308085-F468-4CFE-B6D3-C0EBD3365B19}"/>
    <dgm:cxn modelId="{FB126179-A6DE-4D62-9C35-78A8AA46BD88}" type="presOf" srcId="{783E22C5-4F2C-49F2-866F-4B2D7D9717BE}" destId="{949985EA-16F4-417F-9E8A-FEAF37B7FE03}" srcOrd="1" destOrd="0" presId="urn:microsoft.com/office/officeart/2016/7/layout/RepeatingBendingProcessNew"/>
    <dgm:cxn modelId="{DFB1925A-C9EC-4D60-AE4B-0E7FEA98318F}" type="presOf" srcId="{1D4FC49A-575A-471F-B79A-750E82475DDE}" destId="{260AEB20-5E57-4ABC-AF45-6150DFE11A03}" srcOrd="1" destOrd="0" presId="urn:microsoft.com/office/officeart/2016/7/layout/RepeatingBendingProcessNew"/>
    <dgm:cxn modelId="{8706297E-F25C-4EF1-852A-6AC9FB9014F1}" srcId="{0793E9F4-A33F-4B1C-AE1D-EB14BCBCFF79}" destId="{9BCD5E63-9889-45AA-8F72-11D217FFADA9}" srcOrd="9" destOrd="0" parTransId="{C720B21B-1BAD-4452-A308-2595BA4F26DD}" sibTransId="{6FE1A029-23AF-45EC-98E8-206A95E319EC}"/>
    <dgm:cxn modelId="{345C2E7F-46D6-4266-8C86-5464CE488D1E}" type="presOf" srcId="{7E6E16CD-C9AE-4C3A-A6F1-EA7D48E101CA}" destId="{705ACA00-2BA1-4BBC-9A66-2B3DB620DA95}" srcOrd="0" destOrd="0" presId="urn:microsoft.com/office/officeart/2016/7/layout/RepeatingBendingProcessNew"/>
    <dgm:cxn modelId="{A729A782-E084-4D5E-BEB3-B303D6B3CBF8}" srcId="{0793E9F4-A33F-4B1C-AE1D-EB14BCBCFF79}" destId="{4639C104-B6C6-4E9D-A40B-7944DA04ABF6}" srcOrd="7" destOrd="0" parTransId="{CE0F95EC-A47B-452B-9F1F-B3E7FCD9B2D8}" sibTransId="{42A0E4ED-005D-413F-A2EC-4027246E8FBF}"/>
    <dgm:cxn modelId="{44AEE985-0FF4-47AB-BC4C-6CBEEE54CE9E}" type="presOf" srcId="{10308085-F468-4CFE-B6D3-C0EBD3365B19}" destId="{E09D80C0-755A-4BC8-8B85-DA2DA824831C}" srcOrd="0" destOrd="0" presId="urn:microsoft.com/office/officeart/2016/7/layout/RepeatingBendingProcessNew"/>
    <dgm:cxn modelId="{AA02668D-5845-4433-991A-D9BD36BFB6B9}" type="presOf" srcId="{4E60234B-2EE2-47C6-AC9A-12A9416BE12E}" destId="{A52158FC-D7EB-43E1-9437-DAA982C02FAE}" srcOrd="1" destOrd="0" presId="urn:microsoft.com/office/officeart/2016/7/layout/RepeatingBendingProcessNew"/>
    <dgm:cxn modelId="{6BE37F8D-BF92-4004-8835-6415AE62A958}" type="presOf" srcId="{783E22C5-4F2C-49F2-866F-4B2D7D9717BE}" destId="{719089E3-3C30-45DF-BFA0-C876C3DB11C4}" srcOrd="0" destOrd="0" presId="urn:microsoft.com/office/officeart/2016/7/layout/RepeatingBendingProcessNew"/>
    <dgm:cxn modelId="{DA71269D-BB65-4115-8C28-464EA130FFD2}" srcId="{0793E9F4-A33F-4B1C-AE1D-EB14BCBCFF79}" destId="{4ADC9327-AA5C-4B48-844F-9E306776EDA5}" srcOrd="5" destOrd="0" parTransId="{C9B81889-5485-4A18-ACD9-6D761B9EA3E6}" sibTransId="{ECD13634-B082-491B-B368-D6938E6DF7AF}"/>
    <dgm:cxn modelId="{B24AFFA1-E669-4B89-AED8-AF03DA37350E}" type="presOf" srcId="{16D0DE92-DECC-46E0-BF7A-F969751C00C2}" destId="{9CEF84BA-D965-4548-BDE2-73A1E50EB5FF}" srcOrd="0" destOrd="0" presId="urn:microsoft.com/office/officeart/2016/7/layout/RepeatingBendingProcessNew"/>
    <dgm:cxn modelId="{E65A85A5-C2F5-4C32-B023-980198F3FAFA}" type="presOf" srcId="{A971C60F-B54E-4BD7-AE6C-363FA76387B9}" destId="{58531EDF-FF0D-409A-8AC6-7E3ECDD94A51}" srcOrd="0" destOrd="0" presId="urn:microsoft.com/office/officeart/2016/7/layout/RepeatingBendingProcessNew"/>
    <dgm:cxn modelId="{158D9DAB-E565-4741-86C8-E6E20CEFDF55}" type="presOf" srcId="{0793E9F4-A33F-4B1C-AE1D-EB14BCBCFF79}" destId="{0D309615-3E4F-4B9C-885E-7E267C5E32AF}" srcOrd="0" destOrd="0" presId="urn:microsoft.com/office/officeart/2016/7/layout/RepeatingBendingProcessNew"/>
    <dgm:cxn modelId="{B5588CB1-CEAF-4BC8-994F-1657A8AD97E2}" type="presOf" srcId="{10308085-F468-4CFE-B6D3-C0EBD3365B19}" destId="{A1521DF9-D099-41BC-BC7C-ADA77CF0DA30}" srcOrd="1" destOrd="0" presId="urn:microsoft.com/office/officeart/2016/7/layout/RepeatingBendingProcessNew"/>
    <dgm:cxn modelId="{DF62EBBB-62CF-414D-A096-D1AACDE288A7}" type="presOf" srcId="{42A0E4ED-005D-413F-A2EC-4027246E8FBF}" destId="{12692DFE-A351-4C0D-B97B-887181F50EF2}" srcOrd="0" destOrd="0" presId="urn:microsoft.com/office/officeart/2016/7/layout/RepeatingBendingProcessNew"/>
    <dgm:cxn modelId="{ABC8F8CB-A442-4C4B-A22F-E40E816ADEE9}" srcId="{0793E9F4-A33F-4B1C-AE1D-EB14BCBCFF79}" destId="{6EBA70F2-3348-4DE4-B1A7-CC4E738479CA}" srcOrd="2" destOrd="0" parTransId="{2A63E2CA-1A69-4481-9FCE-8BD9682D9C38}" sibTransId="{8B9C2AEB-930D-4A97-9A6B-FB340B05618A}"/>
    <dgm:cxn modelId="{64D4EAD0-8AB1-4430-BE6E-39F8FD1CC8AB}" type="presOf" srcId="{02C48D27-0589-4F50-A788-A6702B15C533}" destId="{FCFA92CB-F5DD-4B52-8508-1ED6C4A8BD97}" srcOrd="0" destOrd="0" presId="urn:microsoft.com/office/officeart/2016/7/layout/RepeatingBendingProcessNew"/>
    <dgm:cxn modelId="{17EDA9D4-1FC8-4794-A5EE-868BB2C6547D}" type="presOf" srcId="{8B9C2AEB-930D-4A97-9A6B-FB340B05618A}" destId="{EB62A06B-1925-4414-B7C6-914BAEAC4740}" srcOrd="1" destOrd="0" presId="urn:microsoft.com/office/officeart/2016/7/layout/RepeatingBendingProcessNew"/>
    <dgm:cxn modelId="{CB47C3D8-92F8-4686-8346-7AFE475E36E0}" type="presOf" srcId="{1D4FC49A-575A-471F-B79A-750E82475DDE}" destId="{0F2F303E-1714-4F32-8E2C-CED263E49681}" srcOrd="0" destOrd="0" presId="urn:microsoft.com/office/officeart/2016/7/layout/RepeatingBendingProcessNew"/>
    <dgm:cxn modelId="{807ED5E5-4509-4AB3-9255-CADC2E8CA297}" srcId="{0793E9F4-A33F-4B1C-AE1D-EB14BCBCFF79}" destId="{2404BF55-EBC1-49CB-8115-2FCB006EBBA4}" srcOrd="6" destOrd="0" parTransId="{91BF6BA5-1696-4A9D-A6EB-4F4B51D9ED3F}" sibTransId="{1D4FC49A-575A-471F-B79A-750E82475DDE}"/>
    <dgm:cxn modelId="{CD350FE6-30B4-47E0-A0EB-D1CF2E19BCD3}" type="presOf" srcId="{4E60234B-2EE2-47C6-AC9A-12A9416BE12E}" destId="{330193D1-F71E-42C8-9A47-37DAB0F9E37C}" srcOrd="0" destOrd="0" presId="urn:microsoft.com/office/officeart/2016/7/layout/RepeatingBendingProcessNew"/>
    <dgm:cxn modelId="{97F670F6-EC78-486B-A503-8C6CEF3E9316}" type="presOf" srcId="{9BCD5E63-9889-45AA-8F72-11D217FFADA9}" destId="{AA937A8C-72E5-4629-91FE-7C1EC520B9CA}" srcOrd="0" destOrd="0" presId="urn:microsoft.com/office/officeart/2016/7/layout/RepeatingBendingProcessNew"/>
    <dgm:cxn modelId="{52F8540A-67A5-4837-B968-14118F270175}" type="presParOf" srcId="{0D309615-3E4F-4B9C-885E-7E267C5E32AF}" destId="{705ACA00-2BA1-4BBC-9A66-2B3DB620DA95}" srcOrd="0" destOrd="0" presId="urn:microsoft.com/office/officeart/2016/7/layout/RepeatingBendingProcessNew"/>
    <dgm:cxn modelId="{315C1E55-9920-4605-A922-B55B8895D7E9}" type="presParOf" srcId="{0D309615-3E4F-4B9C-885E-7E267C5E32AF}" destId="{58531EDF-FF0D-409A-8AC6-7E3ECDD94A51}" srcOrd="1" destOrd="0" presId="urn:microsoft.com/office/officeart/2016/7/layout/RepeatingBendingProcessNew"/>
    <dgm:cxn modelId="{077F358C-AF35-4776-84D8-19C1BC289D2C}" type="presParOf" srcId="{58531EDF-FF0D-409A-8AC6-7E3ECDD94A51}" destId="{75B074E9-6D37-49E5-AE50-2D76FFB7E348}" srcOrd="0" destOrd="0" presId="urn:microsoft.com/office/officeart/2016/7/layout/RepeatingBendingProcessNew"/>
    <dgm:cxn modelId="{A68FEF53-BC4A-45AF-BC57-A0C83AB988AA}" type="presParOf" srcId="{0D309615-3E4F-4B9C-885E-7E267C5E32AF}" destId="{FCFA92CB-F5DD-4B52-8508-1ED6C4A8BD97}" srcOrd="2" destOrd="0" presId="urn:microsoft.com/office/officeart/2016/7/layout/RepeatingBendingProcessNew"/>
    <dgm:cxn modelId="{3C64494A-C14E-4253-8092-F99A7F2AF879}" type="presParOf" srcId="{0D309615-3E4F-4B9C-885E-7E267C5E32AF}" destId="{E09D80C0-755A-4BC8-8B85-DA2DA824831C}" srcOrd="3" destOrd="0" presId="urn:microsoft.com/office/officeart/2016/7/layout/RepeatingBendingProcessNew"/>
    <dgm:cxn modelId="{F8B0DF09-E510-46EA-B36E-BC1EF4EB0280}" type="presParOf" srcId="{E09D80C0-755A-4BC8-8B85-DA2DA824831C}" destId="{A1521DF9-D099-41BC-BC7C-ADA77CF0DA30}" srcOrd="0" destOrd="0" presId="urn:microsoft.com/office/officeart/2016/7/layout/RepeatingBendingProcessNew"/>
    <dgm:cxn modelId="{EACD6178-7AB7-4358-8E23-C2CDB93EECD2}" type="presParOf" srcId="{0D309615-3E4F-4B9C-885E-7E267C5E32AF}" destId="{7942698B-0E35-4024-9B5A-7F5922F0035F}" srcOrd="4" destOrd="0" presId="urn:microsoft.com/office/officeart/2016/7/layout/RepeatingBendingProcessNew"/>
    <dgm:cxn modelId="{3A0E6DD1-29BD-4EE1-B915-08F67A842510}" type="presParOf" srcId="{0D309615-3E4F-4B9C-885E-7E267C5E32AF}" destId="{0945C6E0-2B21-4902-B659-25CF7A58F2CA}" srcOrd="5" destOrd="0" presId="urn:microsoft.com/office/officeart/2016/7/layout/RepeatingBendingProcessNew"/>
    <dgm:cxn modelId="{A268927E-5476-4E78-ADD4-D81314F35252}" type="presParOf" srcId="{0945C6E0-2B21-4902-B659-25CF7A58F2CA}" destId="{EB62A06B-1925-4414-B7C6-914BAEAC4740}" srcOrd="0" destOrd="0" presId="urn:microsoft.com/office/officeart/2016/7/layout/RepeatingBendingProcessNew"/>
    <dgm:cxn modelId="{FA64EEBF-A336-45A4-9254-1F51C1C6995B}" type="presParOf" srcId="{0D309615-3E4F-4B9C-885E-7E267C5E32AF}" destId="{9CEF84BA-D965-4548-BDE2-73A1E50EB5FF}" srcOrd="6" destOrd="0" presId="urn:microsoft.com/office/officeart/2016/7/layout/RepeatingBendingProcessNew"/>
    <dgm:cxn modelId="{B33D80AC-AF43-4785-97A3-723A2BFCBB3B}" type="presParOf" srcId="{0D309615-3E4F-4B9C-885E-7E267C5E32AF}" destId="{719089E3-3C30-45DF-BFA0-C876C3DB11C4}" srcOrd="7" destOrd="0" presId="urn:microsoft.com/office/officeart/2016/7/layout/RepeatingBendingProcessNew"/>
    <dgm:cxn modelId="{306565A2-BFF1-4ABA-BF2A-2889D38417EB}" type="presParOf" srcId="{719089E3-3C30-45DF-BFA0-C876C3DB11C4}" destId="{949985EA-16F4-417F-9E8A-FEAF37B7FE03}" srcOrd="0" destOrd="0" presId="urn:microsoft.com/office/officeart/2016/7/layout/RepeatingBendingProcessNew"/>
    <dgm:cxn modelId="{B049071E-792E-43DA-8925-B6C9D8C76C10}" type="presParOf" srcId="{0D309615-3E4F-4B9C-885E-7E267C5E32AF}" destId="{431AF5AB-EFB3-4778-952E-454A547B5A18}" srcOrd="8" destOrd="0" presId="urn:microsoft.com/office/officeart/2016/7/layout/RepeatingBendingProcessNew"/>
    <dgm:cxn modelId="{D0AA189D-6716-4C04-82F4-BF12A5BA32D4}" type="presParOf" srcId="{0D309615-3E4F-4B9C-885E-7E267C5E32AF}" destId="{330193D1-F71E-42C8-9A47-37DAB0F9E37C}" srcOrd="9" destOrd="0" presId="urn:microsoft.com/office/officeart/2016/7/layout/RepeatingBendingProcessNew"/>
    <dgm:cxn modelId="{34E422D3-87FD-4A4B-A64F-1DE84A624603}" type="presParOf" srcId="{330193D1-F71E-42C8-9A47-37DAB0F9E37C}" destId="{A52158FC-D7EB-43E1-9437-DAA982C02FAE}" srcOrd="0" destOrd="0" presId="urn:microsoft.com/office/officeart/2016/7/layout/RepeatingBendingProcessNew"/>
    <dgm:cxn modelId="{280B48C4-0D9E-468D-8933-3D75308E1D99}" type="presParOf" srcId="{0D309615-3E4F-4B9C-885E-7E267C5E32AF}" destId="{0C332260-0D06-436D-83DB-4BD95A06267E}" srcOrd="10" destOrd="0" presId="urn:microsoft.com/office/officeart/2016/7/layout/RepeatingBendingProcessNew"/>
    <dgm:cxn modelId="{A24E27E0-8DB8-4C37-85B3-F2470CAB0A38}" type="presParOf" srcId="{0D309615-3E4F-4B9C-885E-7E267C5E32AF}" destId="{ED532A49-574B-4BD7-8DED-433741441C33}" srcOrd="11" destOrd="0" presId="urn:microsoft.com/office/officeart/2016/7/layout/RepeatingBendingProcessNew"/>
    <dgm:cxn modelId="{617D8F1F-9C0C-40EE-8CC9-592ACEA60614}" type="presParOf" srcId="{ED532A49-574B-4BD7-8DED-433741441C33}" destId="{C3574908-9F76-461A-9566-0483CC5EDEF5}" srcOrd="0" destOrd="0" presId="urn:microsoft.com/office/officeart/2016/7/layout/RepeatingBendingProcessNew"/>
    <dgm:cxn modelId="{0F47C8BE-65BF-4351-ABA6-D5771B146FF4}" type="presParOf" srcId="{0D309615-3E4F-4B9C-885E-7E267C5E32AF}" destId="{FE856D75-932C-4BE4-B2CC-E611CCF1783B}" srcOrd="12" destOrd="0" presId="urn:microsoft.com/office/officeart/2016/7/layout/RepeatingBendingProcessNew"/>
    <dgm:cxn modelId="{0584DE89-3E15-4BDD-8CD6-BC61F246E210}" type="presParOf" srcId="{0D309615-3E4F-4B9C-885E-7E267C5E32AF}" destId="{0F2F303E-1714-4F32-8E2C-CED263E49681}" srcOrd="13" destOrd="0" presId="urn:microsoft.com/office/officeart/2016/7/layout/RepeatingBendingProcessNew"/>
    <dgm:cxn modelId="{89F3BEB6-E025-4C06-9A2E-BC5694188239}" type="presParOf" srcId="{0F2F303E-1714-4F32-8E2C-CED263E49681}" destId="{260AEB20-5E57-4ABC-AF45-6150DFE11A03}" srcOrd="0" destOrd="0" presId="urn:microsoft.com/office/officeart/2016/7/layout/RepeatingBendingProcessNew"/>
    <dgm:cxn modelId="{8CB020E7-8503-4E31-821A-2B4E200A1A54}" type="presParOf" srcId="{0D309615-3E4F-4B9C-885E-7E267C5E32AF}" destId="{9C5CC560-9D5E-4ED6-B5F9-D94A59D5725E}" srcOrd="14" destOrd="0" presId="urn:microsoft.com/office/officeart/2016/7/layout/RepeatingBendingProcessNew"/>
    <dgm:cxn modelId="{2495A516-C1E6-4340-8460-E6C1FD5A5C3A}" type="presParOf" srcId="{0D309615-3E4F-4B9C-885E-7E267C5E32AF}" destId="{12692DFE-A351-4C0D-B97B-887181F50EF2}" srcOrd="15" destOrd="0" presId="urn:microsoft.com/office/officeart/2016/7/layout/RepeatingBendingProcessNew"/>
    <dgm:cxn modelId="{1EEB5502-4112-4E57-B701-223D86BC1AF6}" type="presParOf" srcId="{12692DFE-A351-4C0D-B97B-887181F50EF2}" destId="{B1631D84-D1A0-4844-BA4F-1DA63A9406EF}" srcOrd="0" destOrd="0" presId="urn:microsoft.com/office/officeart/2016/7/layout/RepeatingBendingProcessNew"/>
    <dgm:cxn modelId="{D829F02A-7550-4491-9508-2520F4CC307B}" type="presParOf" srcId="{0D309615-3E4F-4B9C-885E-7E267C5E32AF}" destId="{986E5338-4FE9-4F65-AE58-76908CB49767}" srcOrd="16" destOrd="0" presId="urn:microsoft.com/office/officeart/2016/7/layout/RepeatingBendingProcessNew"/>
    <dgm:cxn modelId="{15B52D3E-7AA2-4CFE-A903-90BE5188FA56}" type="presParOf" srcId="{0D309615-3E4F-4B9C-885E-7E267C5E32AF}" destId="{86FC58E9-5DC1-4EF0-86D7-E741A8F1DBA2}" srcOrd="17" destOrd="0" presId="urn:microsoft.com/office/officeart/2016/7/layout/RepeatingBendingProcessNew"/>
    <dgm:cxn modelId="{BBD10190-479E-41D1-A4AD-6B4C10FC8F2F}" type="presParOf" srcId="{86FC58E9-5DC1-4EF0-86D7-E741A8F1DBA2}" destId="{71BB4EF4-D9FC-4120-9ED6-1EFAB828D7C3}" srcOrd="0" destOrd="0" presId="urn:microsoft.com/office/officeart/2016/7/layout/RepeatingBendingProcessNew"/>
    <dgm:cxn modelId="{C1601865-35BD-4497-89F0-C561BC2CD9FA}" type="presParOf" srcId="{0D309615-3E4F-4B9C-885E-7E267C5E32AF}" destId="{AA937A8C-72E5-4629-91FE-7C1EC520B9CA}" srcOrd="18"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1659B81A-35E7-4719-800B-5612C567039C}"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68ED845C-5388-44D1-8F48-9625B9787307}">
      <dgm:prSet/>
      <dgm:spPr/>
      <dgm:t>
        <a:bodyPr/>
        <a:lstStyle/>
        <a:p>
          <a:r>
            <a:rPr lang="en-US" b="1"/>
            <a:t>Regulatory Hurdles </a:t>
          </a:r>
          <a:r>
            <a:rPr lang="en-US"/>
            <a:t>– Some countries impose restrictive policies on non-bank service providers.</a:t>
          </a:r>
        </a:p>
      </dgm:t>
    </dgm:pt>
    <dgm:pt modelId="{5B22C40A-ACF8-475C-9114-6E7A24DF9B24}" type="parTrans" cxnId="{5796F77D-D00E-4F8D-8726-E5174DEF6E6C}">
      <dgm:prSet/>
      <dgm:spPr/>
      <dgm:t>
        <a:bodyPr/>
        <a:lstStyle/>
        <a:p>
          <a:endParaRPr lang="en-US"/>
        </a:p>
      </dgm:t>
    </dgm:pt>
    <dgm:pt modelId="{8478D74B-0523-4705-97C4-62A94B16FB66}" type="sibTrans" cxnId="{5796F77D-D00E-4F8D-8726-E5174DEF6E6C}">
      <dgm:prSet/>
      <dgm:spPr/>
      <dgm:t>
        <a:bodyPr/>
        <a:lstStyle/>
        <a:p>
          <a:endParaRPr lang="en-US"/>
        </a:p>
      </dgm:t>
    </dgm:pt>
    <dgm:pt modelId="{FD44F541-B053-4B8C-ABE6-72CCF2DC3984}">
      <dgm:prSet/>
      <dgm:spPr/>
      <dgm:t>
        <a:bodyPr/>
        <a:lstStyle/>
        <a:p>
          <a:r>
            <a:rPr lang="en-US" b="1" dirty="0"/>
            <a:t>Limited Funding </a:t>
          </a:r>
          <a:r>
            <a:rPr lang="en-US" dirty="0"/>
            <a:t>– Many rely on donor funding, high-interest loans, or deposits, limiting scalability. High Interest Rates</a:t>
          </a:r>
        </a:p>
      </dgm:t>
    </dgm:pt>
    <dgm:pt modelId="{0734539A-3B41-4549-B86D-201654CD9146}" type="parTrans" cxnId="{BD5AD070-40B7-4915-BA90-45F2B8F90CC9}">
      <dgm:prSet/>
      <dgm:spPr/>
      <dgm:t>
        <a:bodyPr/>
        <a:lstStyle/>
        <a:p>
          <a:endParaRPr lang="en-US"/>
        </a:p>
      </dgm:t>
    </dgm:pt>
    <dgm:pt modelId="{46D08F30-54B4-4E2B-A7F4-6D7C97A7581A}" type="sibTrans" cxnId="{BD5AD070-40B7-4915-BA90-45F2B8F90CC9}">
      <dgm:prSet/>
      <dgm:spPr/>
      <dgm:t>
        <a:bodyPr/>
        <a:lstStyle/>
        <a:p>
          <a:endParaRPr lang="en-US"/>
        </a:p>
      </dgm:t>
    </dgm:pt>
    <dgm:pt modelId="{13322BB3-5FFF-4CBF-B9A7-41A78CA4263F}">
      <dgm:prSet/>
      <dgm:spPr/>
      <dgm:t>
        <a:bodyPr/>
        <a:lstStyle/>
        <a:p>
          <a:r>
            <a:rPr lang="en-US" b="1" dirty="0"/>
            <a:t>Fraud &amp; Risk Management </a:t>
          </a:r>
          <a:r>
            <a:rPr lang="en-US" dirty="0"/>
            <a:t>– Weak internal controls in some institutions lead to high default rates. And Trust Issues</a:t>
          </a:r>
        </a:p>
      </dgm:t>
    </dgm:pt>
    <dgm:pt modelId="{ABE56E46-FB56-43D0-8DE2-9C6939264543}" type="parTrans" cxnId="{CCC57F50-92C9-484D-A455-2A6C01B7FF14}">
      <dgm:prSet/>
      <dgm:spPr/>
      <dgm:t>
        <a:bodyPr/>
        <a:lstStyle/>
        <a:p>
          <a:endParaRPr lang="en-US"/>
        </a:p>
      </dgm:t>
    </dgm:pt>
    <dgm:pt modelId="{E24FC800-4503-4796-AA67-65EE97DE3432}" type="sibTrans" cxnId="{CCC57F50-92C9-484D-A455-2A6C01B7FF14}">
      <dgm:prSet/>
      <dgm:spPr/>
      <dgm:t>
        <a:bodyPr/>
        <a:lstStyle/>
        <a:p>
          <a:endParaRPr lang="en-US"/>
        </a:p>
      </dgm:t>
    </dgm:pt>
    <dgm:pt modelId="{8F054BCA-BCFC-47DD-A45B-BF72498D0638}">
      <dgm:prSet/>
      <dgm:spPr/>
      <dgm:t>
        <a:bodyPr/>
        <a:lstStyle/>
        <a:p>
          <a:r>
            <a:rPr lang="en-US" b="1" dirty="0"/>
            <a:t>Competition from Banks </a:t>
          </a:r>
          <a:r>
            <a:rPr lang="en-US" dirty="0"/>
            <a:t>– Traditional banks are now expanding into digital finance, increasing competition.</a:t>
          </a:r>
        </a:p>
      </dgm:t>
    </dgm:pt>
    <dgm:pt modelId="{F03593F1-0173-4F07-B671-33AC5CB9C5FE}" type="parTrans" cxnId="{2120A188-EC38-494C-BDC7-AE0EB5290F7C}">
      <dgm:prSet/>
      <dgm:spPr/>
      <dgm:t>
        <a:bodyPr/>
        <a:lstStyle/>
        <a:p>
          <a:endParaRPr lang="en-US"/>
        </a:p>
      </dgm:t>
    </dgm:pt>
    <dgm:pt modelId="{7879C985-0EEA-487F-9E78-4D390A9884DB}" type="sibTrans" cxnId="{2120A188-EC38-494C-BDC7-AE0EB5290F7C}">
      <dgm:prSet/>
      <dgm:spPr/>
      <dgm:t>
        <a:bodyPr/>
        <a:lstStyle/>
        <a:p>
          <a:endParaRPr lang="en-US"/>
        </a:p>
      </dgm:t>
    </dgm:pt>
    <dgm:pt modelId="{827C7A93-C575-4545-B2E5-C734F6BBB188}">
      <dgm:prSet/>
      <dgm:spPr/>
      <dgm:t>
        <a:bodyPr/>
        <a:lstStyle/>
        <a:p>
          <a:r>
            <a:rPr lang="en-US" b="1" dirty="0"/>
            <a:t>Technology / Connectivity</a:t>
          </a:r>
        </a:p>
      </dgm:t>
    </dgm:pt>
    <dgm:pt modelId="{DBC13DC2-4025-4450-A67E-AC67FADCFF39}" type="parTrans" cxnId="{45276C41-D0F2-46B9-98B0-6C20E8BE6B84}">
      <dgm:prSet/>
      <dgm:spPr/>
      <dgm:t>
        <a:bodyPr/>
        <a:lstStyle/>
        <a:p>
          <a:endParaRPr lang="en-US"/>
        </a:p>
      </dgm:t>
    </dgm:pt>
    <dgm:pt modelId="{349E5A25-D214-448C-91A1-A9A911FA4981}" type="sibTrans" cxnId="{45276C41-D0F2-46B9-98B0-6C20E8BE6B84}">
      <dgm:prSet/>
      <dgm:spPr/>
      <dgm:t>
        <a:bodyPr/>
        <a:lstStyle/>
        <a:p>
          <a:endParaRPr lang="en-US"/>
        </a:p>
      </dgm:t>
    </dgm:pt>
    <dgm:pt modelId="{2528256A-9558-4237-BF65-E53505CC6090}">
      <dgm:prSet/>
      <dgm:spPr/>
      <dgm:t>
        <a:bodyPr/>
        <a:lstStyle/>
        <a:p>
          <a:r>
            <a:rPr lang="en-US" b="1" dirty="0"/>
            <a:t>Public Confidence – </a:t>
          </a:r>
          <a:r>
            <a:rPr lang="en-US" b="0" dirty="0"/>
            <a:t>Interest Rates and Other Environmental Effects</a:t>
          </a:r>
        </a:p>
      </dgm:t>
    </dgm:pt>
    <dgm:pt modelId="{C4249AC6-16AF-4E6B-B6D8-C5B5CA7F1D68}" type="parTrans" cxnId="{ACD667B6-B802-4E0D-B829-4119E90E80F0}">
      <dgm:prSet/>
      <dgm:spPr/>
      <dgm:t>
        <a:bodyPr/>
        <a:lstStyle/>
        <a:p>
          <a:endParaRPr lang="en-US"/>
        </a:p>
      </dgm:t>
    </dgm:pt>
    <dgm:pt modelId="{08BCA9FA-F7E8-4103-867D-24132A6BD5D3}" type="sibTrans" cxnId="{ACD667B6-B802-4E0D-B829-4119E90E80F0}">
      <dgm:prSet/>
      <dgm:spPr/>
      <dgm:t>
        <a:bodyPr/>
        <a:lstStyle/>
        <a:p>
          <a:endParaRPr lang="en-US"/>
        </a:p>
      </dgm:t>
    </dgm:pt>
    <dgm:pt modelId="{B890A27B-E84D-4A66-942E-3D0E35A3D2D9}" type="pres">
      <dgm:prSet presAssocID="{1659B81A-35E7-4719-800B-5612C567039C}" presName="vert0" presStyleCnt="0">
        <dgm:presLayoutVars>
          <dgm:dir/>
          <dgm:animOne val="branch"/>
          <dgm:animLvl val="lvl"/>
        </dgm:presLayoutVars>
      </dgm:prSet>
      <dgm:spPr/>
    </dgm:pt>
    <dgm:pt modelId="{22093AD4-BDC1-42D6-8199-4C5ED9A9A8C6}" type="pres">
      <dgm:prSet presAssocID="{68ED845C-5388-44D1-8F48-9625B9787307}" presName="thickLine" presStyleLbl="alignNode1" presStyleIdx="0" presStyleCnt="6"/>
      <dgm:spPr/>
    </dgm:pt>
    <dgm:pt modelId="{31C7DB19-B817-4C5D-84F0-C13361268EF7}" type="pres">
      <dgm:prSet presAssocID="{68ED845C-5388-44D1-8F48-9625B9787307}" presName="horz1" presStyleCnt="0"/>
      <dgm:spPr/>
    </dgm:pt>
    <dgm:pt modelId="{AC81255F-492B-4CB8-8E3F-63CC9D20B656}" type="pres">
      <dgm:prSet presAssocID="{68ED845C-5388-44D1-8F48-9625B9787307}" presName="tx1" presStyleLbl="revTx" presStyleIdx="0" presStyleCnt="6"/>
      <dgm:spPr/>
    </dgm:pt>
    <dgm:pt modelId="{EA1AFD65-3ECA-4E75-AB85-B056DB829671}" type="pres">
      <dgm:prSet presAssocID="{68ED845C-5388-44D1-8F48-9625B9787307}" presName="vert1" presStyleCnt="0"/>
      <dgm:spPr/>
    </dgm:pt>
    <dgm:pt modelId="{C3ADF663-C4EE-4D9F-BB70-CF2EF0EF0589}" type="pres">
      <dgm:prSet presAssocID="{FD44F541-B053-4B8C-ABE6-72CCF2DC3984}" presName="thickLine" presStyleLbl="alignNode1" presStyleIdx="1" presStyleCnt="6"/>
      <dgm:spPr/>
    </dgm:pt>
    <dgm:pt modelId="{C087E6E1-EC3F-43D0-AB33-126AB443327B}" type="pres">
      <dgm:prSet presAssocID="{FD44F541-B053-4B8C-ABE6-72CCF2DC3984}" presName="horz1" presStyleCnt="0"/>
      <dgm:spPr/>
    </dgm:pt>
    <dgm:pt modelId="{32F7CA99-5C28-4012-AA56-050B0D003B1C}" type="pres">
      <dgm:prSet presAssocID="{FD44F541-B053-4B8C-ABE6-72CCF2DC3984}" presName="tx1" presStyleLbl="revTx" presStyleIdx="1" presStyleCnt="6"/>
      <dgm:spPr/>
    </dgm:pt>
    <dgm:pt modelId="{8E121893-6BD0-4D62-83DA-0238F791BEF1}" type="pres">
      <dgm:prSet presAssocID="{FD44F541-B053-4B8C-ABE6-72CCF2DC3984}" presName="vert1" presStyleCnt="0"/>
      <dgm:spPr/>
    </dgm:pt>
    <dgm:pt modelId="{92801965-E257-4FA9-96FC-A9B59EAA3B2B}" type="pres">
      <dgm:prSet presAssocID="{13322BB3-5FFF-4CBF-B9A7-41A78CA4263F}" presName="thickLine" presStyleLbl="alignNode1" presStyleIdx="2" presStyleCnt="6"/>
      <dgm:spPr/>
    </dgm:pt>
    <dgm:pt modelId="{6CA2AEA3-59CF-4E8B-83AE-71C21F189ED7}" type="pres">
      <dgm:prSet presAssocID="{13322BB3-5FFF-4CBF-B9A7-41A78CA4263F}" presName="horz1" presStyleCnt="0"/>
      <dgm:spPr/>
    </dgm:pt>
    <dgm:pt modelId="{532A019A-4DC6-4244-A5FD-FC42CE01010F}" type="pres">
      <dgm:prSet presAssocID="{13322BB3-5FFF-4CBF-B9A7-41A78CA4263F}" presName="tx1" presStyleLbl="revTx" presStyleIdx="2" presStyleCnt="6"/>
      <dgm:spPr/>
    </dgm:pt>
    <dgm:pt modelId="{8224959D-FA62-49C3-AF33-8EDF35ECB86A}" type="pres">
      <dgm:prSet presAssocID="{13322BB3-5FFF-4CBF-B9A7-41A78CA4263F}" presName="vert1" presStyleCnt="0"/>
      <dgm:spPr/>
    </dgm:pt>
    <dgm:pt modelId="{2C118C23-ECCF-4DF0-9BAE-92CC8406062D}" type="pres">
      <dgm:prSet presAssocID="{8F054BCA-BCFC-47DD-A45B-BF72498D0638}" presName="thickLine" presStyleLbl="alignNode1" presStyleIdx="3" presStyleCnt="6"/>
      <dgm:spPr/>
    </dgm:pt>
    <dgm:pt modelId="{DE8A8624-D4C4-4E65-81D8-AA7E977AC170}" type="pres">
      <dgm:prSet presAssocID="{8F054BCA-BCFC-47DD-A45B-BF72498D0638}" presName="horz1" presStyleCnt="0"/>
      <dgm:spPr/>
    </dgm:pt>
    <dgm:pt modelId="{7F47CBB1-DF23-490D-BF28-09900281C22C}" type="pres">
      <dgm:prSet presAssocID="{8F054BCA-BCFC-47DD-A45B-BF72498D0638}" presName="tx1" presStyleLbl="revTx" presStyleIdx="3" presStyleCnt="6"/>
      <dgm:spPr/>
    </dgm:pt>
    <dgm:pt modelId="{CF74B0F1-6C1B-4C9C-96D5-122361B20B20}" type="pres">
      <dgm:prSet presAssocID="{8F054BCA-BCFC-47DD-A45B-BF72498D0638}" presName="vert1" presStyleCnt="0"/>
      <dgm:spPr/>
    </dgm:pt>
    <dgm:pt modelId="{BF5F950F-E468-4B0A-B7DF-812F5184D2B0}" type="pres">
      <dgm:prSet presAssocID="{827C7A93-C575-4545-B2E5-C734F6BBB188}" presName="thickLine" presStyleLbl="alignNode1" presStyleIdx="4" presStyleCnt="6"/>
      <dgm:spPr/>
    </dgm:pt>
    <dgm:pt modelId="{0C66BD19-098C-4A70-973D-224C02C3AAA8}" type="pres">
      <dgm:prSet presAssocID="{827C7A93-C575-4545-B2E5-C734F6BBB188}" presName="horz1" presStyleCnt="0"/>
      <dgm:spPr/>
    </dgm:pt>
    <dgm:pt modelId="{082A6E73-CE3A-43CD-9D5D-E93B5B10DC40}" type="pres">
      <dgm:prSet presAssocID="{827C7A93-C575-4545-B2E5-C734F6BBB188}" presName="tx1" presStyleLbl="revTx" presStyleIdx="4" presStyleCnt="6" custScaleY="70194"/>
      <dgm:spPr/>
    </dgm:pt>
    <dgm:pt modelId="{1542E0D8-5687-4C0D-8E68-F7AD9B5F761D}" type="pres">
      <dgm:prSet presAssocID="{827C7A93-C575-4545-B2E5-C734F6BBB188}" presName="vert1" presStyleCnt="0"/>
      <dgm:spPr/>
    </dgm:pt>
    <dgm:pt modelId="{12430202-1AED-4D12-84C1-0B365369307B}" type="pres">
      <dgm:prSet presAssocID="{2528256A-9558-4237-BF65-E53505CC6090}" presName="thickLine" presStyleLbl="alignNode1" presStyleIdx="5" presStyleCnt="6"/>
      <dgm:spPr/>
    </dgm:pt>
    <dgm:pt modelId="{A5089C05-F5DD-46B8-A83F-655548A25D00}" type="pres">
      <dgm:prSet presAssocID="{2528256A-9558-4237-BF65-E53505CC6090}" presName="horz1" presStyleCnt="0"/>
      <dgm:spPr/>
    </dgm:pt>
    <dgm:pt modelId="{1661F1A1-EA15-40EF-9682-3E733093C6E8}" type="pres">
      <dgm:prSet presAssocID="{2528256A-9558-4237-BF65-E53505CC6090}" presName="tx1" presStyleLbl="revTx" presStyleIdx="5" presStyleCnt="6"/>
      <dgm:spPr/>
    </dgm:pt>
    <dgm:pt modelId="{73AD7192-2C00-4EC0-9899-D13AADED2BD7}" type="pres">
      <dgm:prSet presAssocID="{2528256A-9558-4237-BF65-E53505CC6090}" presName="vert1" presStyleCnt="0"/>
      <dgm:spPr/>
    </dgm:pt>
  </dgm:ptLst>
  <dgm:cxnLst>
    <dgm:cxn modelId="{9CB5E707-937F-4FAA-B828-6C996E46458B}" type="presOf" srcId="{13322BB3-5FFF-4CBF-B9A7-41A78CA4263F}" destId="{532A019A-4DC6-4244-A5FD-FC42CE01010F}" srcOrd="0" destOrd="0" presId="urn:microsoft.com/office/officeart/2008/layout/LinedList"/>
    <dgm:cxn modelId="{AD02200A-857B-4050-A3B3-8C41229978BF}" type="presOf" srcId="{FD44F541-B053-4B8C-ABE6-72CCF2DC3984}" destId="{32F7CA99-5C28-4012-AA56-050B0D003B1C}" srcOrd="0" destOrd="0" presId="urn:microsoft.com/office/officeart/2008/layout/LinedList"/>
    <dgm:cxn modelId="{76F6CC30-F199-4CA3-8DA0-0E7A74B5391C}" type="presOf" srcId="{1659B81A-35E7-4719-800B-5612C567039C}" destId="{B890A27B-E84D-4A66-942E-3D0E35A3D2D9}" srcOrd="0" destOrd="0" presId="urn:microsoft.com/office/officeart/2008/layout/LinedList"/>
    <dgm:cxn modelId="{2B1E8A33-8E4F-4DDD-957C-EB998BA02F15}" type="presOf" srcId="{8F054BCA-BCFC-47DD-A45B-BF72498D0638}" destId="{7F47CBB1-DF23-490D-BF28-09900281C22C}" srcOrd="0" destOrd="0" presId="urn:microsoft.com/office/officeart/2008/layout/LinedList"/>
    <dgm:cxn modelId="{84085D38-7D7C-41D8-8DC3-0696701BCDA8}" type="presOf" srcId="{827C7A93-C575-4545-B2E5-C734F6BBB188}" destId="{082A6E73-CE3A-43CD-9D5D-E93B5B10DC40}" srcOrd="0" destOrd="0" presId="urn:microsoft.com/office/officeart/2008/layout/LinedList"/>
    <dgm:cxn modelId="{45276C41-D0F2-46B9-98B0-6C20E8BE6B84}" srcId="{1659B81A-35E7-4719-800B-5612C567039C}" destId="{827C7A93-C575-4545-B2E5-C734F6BBB188}" srcOrd="4" destOrd="0" parTransId="{DBC13DC2-4025-4450-A67E-AC67FADCFF39}" sibTransId="{349E5A25-D214-448C-91A1-A9A911FA4981}"/>
    <dgm:cxn modelId="{CCC57F50-92C9-484D-A455-2A6C01B7FF14}" srcId="{1659B81A-35E7-4719-800B-5612C567039C}" destId="{13322BB3-5FFF-4CBF-B9A7-41A78CA4263F}" srcOrd="2" destOrd="0" parTransId="{ABE56E46-FB56-43D0-8DE2-9C6939264543}" sibTransId="{E24FC800-4503-4796-AA67-65EE97DE3432}"/>
    <dgm:cxn modelId="{BD5AD070-40B7-4915-BA90-45F2B8F90CC9}" srcId="{1659B81A-35E7-4719-800B-5612C567039C}" destId="{FD44F541-B053-4B8C-ABE6-72CCF2DC3984}" srcOrd="1" destOrd="0" parTransId="{0734539A-3B41-4549-B86D-201654CD9146}" sibTransId="{46D08F30-54B4-4E2B-A7F4-6D7C97A7581A}"/>
    <dgm:cxn modelId="{5796F77D-D00E-4F8D-8726-E5174DEF6E6C}" srcId="{1659B81A-35E7-4719-800B-5612C567039C}" destId="{68ED845C-5388-44D1-8F48-9625B9787307}" srcOrd="0" destOrd="0" parTransId="{5B22C40A-ACF8-475C-9114-6E7A24DF9B24}" sibTransId="{8478D74B-0523-4705-97C4-62A94B16FB66}"/>
    <dgm:cxn modelId="{2120A188-EC38-494C-BDC7-AE0EB5290F7C}" srcId="{1659B81A-35E7-4719-800B-5612C567039C}" destId="{8F054BCA-BCFC-47DD-A45B-BF72498D0638}" srcOrd="3" destOrd="0" parTransId="{F03593F1-0173-4F07-B671-33AC5CB9C5FE}" sibTransId="{7879C985-0EEA-487F-9E78-4D390A9884DB}"/>
    <dgm:cxn modelId="{ACD667B6-B802-4E0D-B829-4119E90E80F0}" srcId="{1659B81A-35E7-4719-800B-5612C567039C}" destId="{2528256A-9558-4237-BF65-E53505CC6090}" srcOrd="5" destOrd="0" parTransId="{C4249AC6-16AF-4E6B-B6D8-C5B5CA7F1D68}" sibTransId="{08BCA9FA-F7E8-4103-867D-24132A6BD5D3}"/>
    <dgm:cxn modelId="{FE6267CD-2A86-4B53-9865-DCED2C3A2335}" type="presOf" srcId="{2528256A-9558-4237-BF65-E53505CC6090}" destId="{1661F1A1-EA15-40EF-9682-3E733093C6E8}" srcOrd="0" destOrd="0" presId="urn:microsoft.com/office/officeart/2008/layout/LinedList"/>
    <dgm:cxn modelId="{C8F030F6-C01E-4905-8A81-5E5020654622}" type="presOf" srcId="{68ED845C-5388-44D1-8F48-9625B9787307}" destId="{AC81255F-492B-4CB8-8E3F-63CC9D20B656}" srcOrd="0" destOrd="0" presId="urn:microsoft.com/office/officeart/2008/layout/LinedList"/>
    <dgm:cxn modelId="{90F54CAD-4FC4-43C1-A9A7-FA3B7C507360}" type="presParOf" srcId="{B890A27B-E84D-4A66-942E-3D0E35A3D2D9}" destId="{22093AD4-BDC1-42D6-8199-4C5ED9A9A8C6}" srcOrd="0" destOrd="0" presId="urn:microsoft.com/office/officeart/2008/layout/LinedList"/>
    <dgm:cxn modelId="{FF90879E-97E6-4D32-A7CA-AC1F9167BE94}" type="presParOf" srcId="{B890A27B-E84D-4A66-942E-3D0E35A3D2D9}" destId="{31C7DB19-B817-4C5D-84F0-C13361268EF7}" srcOrd="1" destOrd="0" presId="urn:microsoft.com/office/officeart/2008/layout/LinedList"/>
    <dgm:cxn modelId="{4EA0A346-F6A1-48A1-88A6-56F7BCF1A941}" type="presParOf" srcId="{31C7DB19-B817-4C5D-84F0-C13361268EF7}" destId="{AC81255F-492B-4CB8-8E3F-63CC9D20B656}" srcOrd="0" destOrd="0" presId="urn:microsoft.com/office/officeart/2008/layout/LinedList"/>
    <dgm:cxn modelId="{5F72CFDC-6FEE-4305-B220-08F56B0F3437}" type="presParOf" srcId="{31C7DB19-B817-4C5D-84F0-C13361268EF7}" destId="{EA1AFD65-3ECA-4E75-AB85-B056DB829671}" srcOrd="1" destOrd="0" presId="urn:microsoft.com/office/officeart/2008/layout/LinedList"/>
    <dgm:cxn modelId="{8CC976A0-3704-491B-A742-5283AA7A4654}" type="presParOf" srcId="{B890A27B-E84D-4A66-942E-3D0E35A3D2D9}" destId="{C3ADF663-C4EE-4D9F-BB70-CF2EF0EF0589}" srcOrd="2" destOrd="0" presId="urn:microsoft.com/office/officeart/2008/layout/LinedList"/>
    <dgm:cxn modelId="{6FEC3620-F146-4A89-8F75-3626AC6BA62C}" type="presParOf" srcId="{B890A27B-E84D-4A66-942E-3D0E35A3D2D9}" destId="{C087E6E1-EC3F-43D0-AB33-126AB443327B}" srcOrd="3" destOrd="0" presId="urn:microsoft.com/office/officeart/2008/layout/LinedList"/>
    <dgm:cxn modelId="{CBC1BAAC-43AB-4703-9E96-F68E77DF43F6}" type="presParOf" srcId="{C087E6E1-EC3F-43D0-AB33-126AB443327B}" destId="{32F7CA99-5C28-4012-AA56-050B0D003B1C}" srcOrd="0" destOrd="0" presId="urn:microsoft.com/office/officeart/2008/layout/LinedList"/>
    <dgm:cxn modelId="{CC157D8B-72EC-4BA6-8049-5EB57C2DEEE6}" type="presParOf" srcId="{C087E6E1-EC3F-43D0-AB33-126AB443327B}" destId="{8E121893-6BD0-4D62-83DA-0238F791BEF1}" srcOrd="1" destOrd="0" presId="urn:microsoft.com/office/officeart/2008/layout/LinedList"/>
    <dgm:cxn modelId="{E48EA5AE-41F9-48F7-B4D3-187CBA3FBCC6}" type="presParOf" srcId="{B890A27B-E84D-4A66-942E-3D0E35A3D2D9}" destId="{92801965-E257-4FA9-96FC-A9B59EAA3B2B}" srcOrd="4" destOrd="0" presId="urn:microsoft.com/office/officeart/2008/layout/LinedList"/>
    <dgm:cxn modelId="{87E0A45D-AFD3-44B0-AB63-36E219EE58AE}" type="presParOf" srcId="{B890A27B-E84D-4A66-942E-3D0E35A3D2D9}" destId="{6CA2AEA3-59CF-4E8B-83AE-71C21F189ED7}" srcOrd="5" destOrd="0" presId="urn:microsoft.com/office/officeart/2008/layout/LinedList"/>
    <dgm:cxn modelId="{1365C357-73ED-4DA8-8220-A0FC8A182CEE}" type="presParOf" srcId="{6CA2AEA3-59CF-4E8B-83AE-71C21F189ED7}" destId="{532A019A-4DC6-4244-A5FD-FC42CE01010F}" srcOrd="0" destOrd="0" presId="urn:microsoft.com/office/officeart/2008/layout/LinedList"/>
    <dgm:cxn modelId="{6FD86E63-2581-4207-A54B-A319484F38B9}" type="presParOf" srcId="{6CA2AEA3-59CF-4E8B-83AE-71C21F189ED7}" destId="{8224959D-FA62-49C3-AF33-8EDF35ECB86A}" srcOrd="1" destOrd="0" presId="urn:microsoft.com/office/officeart/2008/layout/LinedList"/>
    <dgm:cxn modelId="{6D8DEFED-1F31-4EA6-B142-936AF5E2AD46}" type="presParOf" srcId="{B890A27B-E84D-4A66-942E-3D0E35A3D2D9}" destId="{2C118C23-ECCF-4DF0-9BAE-92CC8406062D}" srcOrd="6" destOrd="0" presId="urn:microsoft.com/office/officeart/2008/layout/LinedList"/>
    <dgm:cxn modelId="{A2FB0B2E-0DB2-4EB1-951F-54F274E160A9}" type="presParOf" srcId="{B890A27B-E84D-4A66-942E-3D0E35A3D2D9}" destId="{DE8A8624-D4C4-4E65-81D8-AA7E977AC170}" srcOrd="7" destOrd="0" presId="urn:microsoft.com/office/officeart/2008/layout/LinedList"/>
    <dgm:cxn modelId="{5995EB56-BFF9-4753-9294-CA942C3F6530}" type="presParOf" srcId="{DE8A8624-D4C4-4E65-81D8-AA7E977AC170}" destId="{7F47CBB1-DF23-490D-BF28-09900281C22C}" srcOrd="0" destOrd="0" presId="urn:microsoft.com/office/officeart/2008/layout/LinedList"/>
    <dgm:cxn modelId="{09FCF821-3D1C-4661-8E26-10700C635686}" type="presParOf" srcId="{DE8A8624-D4C4-4E65-81D8-AA7E977AC170}" destId="{CF74B0F1-6C1B-4C9C-96D5-122361B20B20}" srcOrd="1" destOrd="0" presId="urn:microsoft.com/office/officeart/2008/layout/LinedList"/>
    <dgm:cxn modelId="{EC78EF25-CB76-4B49-A2EB-67908B3E59AE}" type="presParOf" srcId="{B890A27B-E84D-4A66-942E-3D0E35A3D2D9}" destId="{BF5F950F-E468-4B0A-B7DF-812F5184D2B0}" srcOrd="8" destOrd="0" presId="urn:microsoft.com/office/officeart/2008/layout/LinedList"/>
    <dgm:cxn modelId="{EF3F07BB-8163-4686-96B9-1E23D2A82F19}" type="presParOf" srcId="{B890A27B-E84D-4A66-942E-3D0E35A3D2D9}" destId="{0C66BD19-098C-4A70-973D-224C02C3AAA8}" srcOrd="9" destOrd="0" presId="urn:microsoft.com/office/officeart/2008/layout/LinedList"/>
    <dgm:cxn modelId="{3DD33ACF-838C-4E5B-B001-4DA052C8C9FF}" type="presParOf" srcId="{0C66BD19-098C-4A70-973D-224C02C3AAA8}" destId="{082A6E73-CE3A-43CD-9D5D-E93B5B10DC40}" srcOrd="0" destOrd="0" presId="urn:microsoft.com/office/officeart/2008/layout/LinedList"/>
    <dgm:cxn modelId="{BC0F54C8-9DC0-4ACF-B66B-D4EF77862497}" type="presParOf" srcId="{0C66BD19-098C-4A70-973D-224C02C3AAA8}" destId="{1542E0D8-5687-4C0D-8E68-F7AD9B5F761D}" srcOrd="1" destOrd="0" presId="urn:microsoft.com/office/officeart/2008/layout/LinedList"/>
    <dgm:cxn modelId="{4EECA72C-6D37-488D-A1BA-B8635FA2F29F}" type="presParOf" srcId="{B890A27B-E84D-4A66-942E-3D0E35A3D2D9}" destId="{12430202-1AED-4D12-84C1-0B365369307B}" srcOrd="10" destOrd="0" presId="urn:microsoft.com/office/officeart/2008/layout/LinedList"/>
    <dgm:cxn modelId="{E1BCF7AC-B750-471E-9399-E17FAFCD8773}" type="presParOf" srcId="{B890A27B-E84D-4A66-942E-3D0E35A3D2D9}" destId="{A5089C05-F5DD-46B8-A83F-655548A25D00}" srcOrd="11" destOrd="0" presId="urn:microsoft.com/office/officeart/2008/layout/LinedList"/>
    <dgm:cxn modelId="{C51E9F12-F919-457E-8EC8-CA2F36BA6D49}" type="presParOf" srcId="{A5089C05-F5DD-46B8-A83F-655548A25D00}" destId="{1661F1A1-EA15-40EF-9682-3E733093C6E8}" srcOrd="0" destOrd="0" presId="urn:microsoft.com/office/officeart/2008/layout/LinedList"/>
    <dgm:cxn modelId="{364A968A-E0B0-4688-B5C5-0C7196B5A400}" type="presParOf" srcId="{A5089C05-F5DD-46B8-A83F-655548A25D00}" destId="{73AD7192-2C00-4EC0-9899-D13AADED2BD7}"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1659B81A-35E7-4719-800B-5612C567039C}"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68ED845C-5388-44D1-8F48-9625B9787307}">
      <dgm:prSet custT="1"/>
      <dgm:spPr/>
      <dgm:t>
        <a:bodyPr/>
        <a:lstStyle/>
        <a:p>
          <a:r>
            <a:rPr lang="en-US" sz="4800" b="1" dirty="0"/>
            <a:t>Partnerships with Telcos and </a:t>
          </a:r>
          <a:r>
            <a:rPr lang="en-US" sz="4800" b="1" dirty="0" err="1"/>
            <a:t>FinTechs</a:t>
          </a:r>
          <a:endParaRPr lang="en-US" sz="4800" b="1" dirty="0"/>
        </a:p>
      </dgm:t>
    </dgm:pt>
    <dgm:pt modelId="{5B22C40A-ACF8-475C-9114-6E7A24DF9B24}" type="parTrans" cxnId="{5796F77D-D00E-4F8D-8726-E5174DEF6E6C}">
      <dgm:prSet/>
      <dgm:spPr/>
      <dgm:t>
        <a:bodyPr/>
        <a:lstStyle/>
        <a:p>
          <a:endParaRPr lang="en-US" sz="3200" b="1"/>
        </a:p>
      </dgm:t>
    </dgm:pt>
    <dgm:pt modelId="{8478D74B-0523-4705-97C4-62A94B16FB66}" type="sibTrans" cxnId="{5796F77D-D00E-4F8D-8726-E5174DEF6E6C}">
      <dgm:prSet/>
      <dgm:spPr/>
      <dgm:t>
        <a:bodyPr/>
        <a:lstStyle/>
        <a:p>
          <a:endParaRPr lang="en-US" sz="3200" b="1"/>
        </a:p>
      </dgm:t>
    </dgm:pt>
    <dgm:pt modelId="{FD44F541-B053-4B8C-ABE6-72CCF2DC3984}">
      <dgm:prSet custT="1"/>
      <dgm:spPr/>
      <dgm:t>
        <a:bodyPr/>
        <a:lstStyle/>
        <a:p>
          <a:r>
            <a:rPr lang="en-US" sz="4800" b="1" dirty="0"/>
            <a:t>Educational Campaigns to improve digital literacy</a:t>
          </a:r>
        </a:p>
      </dgm:t>
    </dgm:pt>
    <dgm:pt modelId="{0734539A-3B41-4549-B86D-201654CD9146}" type="parTrans" cxnId="{BD5AD070-40B7-4915-BA90-45F2B8F90CC9}">
      <dgm:prSet/>
      <dgm:spPr/>
      <dgm:t>
        <a:bodyPr/>
        <a:lstStyle/>
        <a:p>
          <a:endParaRPr lang="en-US" sz="3200" b="1"/>
        </a:p>
      </dgm:t>
    </dgm:pt>
    <dgm:pt modelId="{46D08F30-54B4-4E2B-A7F4-6D7C97A7581A}" type="sibTrans" cxnId="{BD5AD070-40B7-4915-BA90-45F2B8F90CC9}">
      <dgm:prSet/>
      <dgm:spPr/>
      <dgm:t>
        <a:bodyPr/>
        <a:lstStyle/>
        <a:p>
          <a:endParaRPr lang="en-US" sz="3200" b="1"/>
        </a:p>
      </dgm:t>
    </dgm:pt>
    <dgm:pt modelId="{2528256A-9558-4237-BF65-E53505CC6090}">
      <dgm:prSet custT="1"/>
      <dgm:spPr/>
      <dgm:t>
        <a:bodyPr/>
        <a:lstStyle/>
        <a:p>
          <a:r>
            <a:rPr lang="en-US" sz="4800" b="1" dirty="0"/>
            <a:t>Implementation of Credit Scoring &amp; AI Enabling Tools</a:t>
          </a:r>
        </a:p>
      </dgm:t>
    </dgm:pt>
    <dgm:pt modelId="{C4249AC6-16AF-4E6B-B6D8-C5B5CA7F1D68}" type="parTrans" cxnId="{ACD667B6-B802-4E0D-B829-4119E90E80F0}">
      <dgm:prSet/>
      <dgm:spPr/>
      <dgm:t>
        <a:bodyPr/>
        <a:lstStyle/>
        <a:p>
          <a:endParaRPr lang="en-US" sz="3200" b="1"/>
        </a:p>
      </dgm:t>
    </dgm:pt>
    <dgm:pt modelId="{08BCA9FA-F7E8-4103-867D-24132A6BD5D3}" type="sibTrans" cxnId="{ACD667B6-B802-4E0D-B829-4119E90E80F0}">
      <dgm:prSet/>
      <dgm:spPr/>
      <dgm:t>
        <a:bodyPr/>
        <a:lstStyle/>
        <a:p>
          <a:endParaRPr lang="en-US" sz="3200" b="1"/>
        </a:p>
      </dgm:t>
    </dgm:pt>
    <dgm:pt modelId="{05A99D8A-A1E4-4412-A918-11C86062036A}">
      <dgm:prSet custT="1"/>
      <dgm:spPr/>
      <dgm:t>
        <a:bodyPr/>
        <a:lstStyle/>
        <a:p>
          <a:r>
            <a:rPr lang="en-US" sz="4800" b="1" dirty="0"/>
            <a:t>Enhancing Security Measures for Agents</a:t>
          </a:r>
        </a:p>
      </dgm:t>
    </dgm:pt>
    <dgm:pt modelId="{23783F5F-E392-49B1-8ED5-935D0698F172}" type="parTrans" cxnId="{6C53D5D3-8ECB-4A75-87A4-40433A89BCAC}">
      <dgm:prSet/>
      <dgm:spPr/>
      <dgm:t>
        <a:bodyPr/>
        <a:lstStyle/>
        <a:p>
          <a:endParaRPr lang="en-US" sz="3200" b="1"/>
        </a:p>
      </dgm:t>
    </dgm:pt>
    <dgm:pt modelId="{A4EEA375-D984-4D85-BE3C-49A14AF9EE8D}" type="sibTrans" cxnId="{6C53D5D3-8ECB-4A75-87A4-40433A89BCAC}">
      <dgm:prSet/>
      <dgm:spPr/>
      <dgm:t>
        <a:bodyPr/>
        <a:lstStyle/>
        <a:p>
          <a:endParaRPr lang="en-US" sz="3200" b="1"/>
        </a:p>
      </dgm:t>
    </dgm:pt>
    <dgm:pt modelId="{EE10B5E4-6A3D-414D-A0CB-B1843EA6CD7A}">
      <dgm:prSet custT="1"/>
      <dgm:spPr/>
      <dgm:t>
        <a:bodyPr/>
        <a:lstStyle/>
        <a:p>
          <a:r>
            <a:rPr lang="en-US" sz="4800" b="1" dirty="0"/>
            <a:t>Transparent Claims/Redemption/Withdrawal Processing</a:t>
          </a:r>
        </a:p>
      </dgm:t>
    </dgm:pt>
    <dgm:pt modelId="{6844AF68-B35F-48F8-9211-E13BC7AA06D9}" type="parTrans" cxnId="{4B854A6F-B698-42CF-9DB4-A00BC990B524}">
      <dgm:prSet/>
      <dgm:spPr/>
      <dgm:t>
        <a:bodyPr/>
        <a:lstStyle/>
        <a:p>
          <a:endParaRPr lang="en-US" sz="3200" b="1"/>
        </a:p>
      </dgm:t>
    </dgm:pt>
    <dgm:pt modelId="{74C536A9-CFCD-456A-A14C-02480D62C2F5}" type="sibTrans" cxnId="{4B854A6F-B698-42CF-9DB4-A00BC990B524}">
      <dgm:prSet/>
      <dgm:spPr/>
      <dgm:t>
        <a:bodyPr/>
        <a:lstStyle/>
        <a:p>
          <a:endParaRPr lang="en-US" sz="3200" b="1"/>
        </a:p>
      </dgm:t>
    </dgm:pt>
    <dgm:pt modelId="{9507DA89-48D9-4F9C-9DBA-1FDB75876480}">
      <dgm:prSet custT="1"/>
      <dgm:spPr/>
      <dgm:t>
        <a:bodyPr/>
        <a:lstStyle/>
        <a:p>
          <a:r>
            <a:rPr lang="en-US" sz="4800" b="1" dirty="0"/>
            <a:t>Public Awareness Campaigns</a:t>
          </a:r>
        </a:p>
      </dgm:t>
    </dgm:pt>
    <dgm:pt modelId="{DD894C3D-CB65-4449-B6F7-7EA6A7355F8C}" type="parTrans" cxnId="{DBCD0980-76C2-4EFF-843D-424F956D89C7}">
      <dgm:prSet/>
      <dgm:spPr/>
      <dgm:t>
        <a:bodyPr/>
        <a:lstStyle/>
        <a:p>
          <a:endParaRPr lang="en-US" sz="3200" b="1"/>
        </a:p>
      </dgm:t>
    </dgm:pt>
    <dgm:pt modelId="{0EB9F6AF-952E-4B36-97EE-AFF3527157C1}" type="sibTrans" cxnId="{DBCD0980-76C2-4EFF-843D-424F956D89C7}">
      <dgm:prSet/>
      <dgm:spPr/>
      <dgm:t>
        <a:bodyPr/>
        <a:lstStyle/>
        <a:p>
          <a:endParaRPr lang="en-US" sz="3200" b="1"/>
        </a:p>
      </dgm:t>
    </dgm:pt>
    <dgm:pt modelId="{9B465668-C5A9-441A-A253-CCD8A3129A9D}">
      <dgm:prSet custT="1"/>
      <dgm:spPr/>
      <dgm:t>
        <a:bodyPr/>
        <a:lstStyle/>
        <a:p>
          <a:r>
            <a:rPr lang="en-US" sz="4800" b="1" dirty="0"/>
            <a:t>Building Cybersecurity Enabled Environment – ISO Certification</a:t>
          </a:r>
        </a:p>
        <a:p>
          <a:endParaRPr lang="en-US" sz="4800" b="1" dirty="0"/>
        </a:p>
      </dgm:t>
    </dgm:pt>
    <dgm:pt modelId="{3C6405A9-CA94-4AC3-9F49-5F2E5CB4BDC3}" type="parTrans" cxnId="{78AD135F-9EBE-4F9B-8902-69F9D1B93139}">
      <dgm:prSet/>
      <dgm:spPr/>
      <dgm:t>
        <a:bodyPr/>
        <a:lstStyle/>
        <a:p>
          <a:endParaRPr lang="en-US" sz="3200" b="1"/>
        </a:p>
      </dgm:t>
    </dgm:pt>
    <dgm:pt modelId="{462C65E6-57E7-478A-8CCA-6F0660746115}" type="sibTrans" cxnId="{78AD135F-9EBE-4F9B-8902-69F9D1B93139}">
      <dgm:prSet/>
      <dgm:spPr/>
      <dgm:t>
        <a:bodyPr/>
        <a:lstStyle/>
        <a:p>
          <a:endParaRPr lang="en-US" sz="3200" b="1"/>
        </a:p>
      </dgm:t>
    </dgm:pt>
    <dgm:pt modelId="{B890A27B-E84D-4A66-942E-3D0E35A3D2D9}" type="pres">
      <dgm:prSet presAssocID="{1659B81A-35E7-4719-800B-5612C567039C}" presName="vert0" presStyleCnt="0">
        <dgm:presLayoutVars>
          <dgm:dir/>
          <dgm:animOne val="branch"/>
          <dgm:animLvl val="lvl"/>
        </dgm:presLayoutVars>
      </dgm:prSet>
      <dgm:spPr/>
    </dgm:pt>
    <dgm:pt modelId="{22093AD4-BDC1-42D6-8199-4C5ED9A9A8C6}" type="pres">
      <dgm:prSet presAssocID="{68ED845C-5388-44D1-8F48-9625B9787307}" presName="thickLine" presStyleLbl="alignNode1" presStyleIdx="0" presStyleCnt="7"/>
      <dgm:spPr/>
    </dgm:pt>
    <dgm:pt modelId="{31C7DB19-B817-4C5D-84F0-C13361268EF7}" type="pres">
      <dgm:prSet presAssocID="{68ED845C-5388-44D1-8F48-9625B9787307}" presName="horz1" presStyleCnt="0"/>
      <dgm:spPr/>
    </dgm:pt>
    <dgm:pt modelId="{AC81255F-492B-4CB8-8E3F-63CC9D20B656}" type="pres">
      <dgm:prSet presAssocID="{68ED845C-5388-44D1-8F48-9625B9787307}" presName="tx1" presStyleLbl="revTx" presStyleIdx="0" presStyleCnt="7"/>
      <dgm:spPr/>
    </dgm:pt>
    <dgm:pt modelId="{EA1AFD65-3ECA-4E75-AB85-B056DB829671}" type="pres">
      <dgm:prSet presAssocID="{68ED845C-5388-44D1-8F48-9625B9787307}" presName="vert1" presStyleCnt="0"/>
      <dgm:spPr/>
    </dgm:pt>
    <dgm:pt modelId="{C3ADF663-C4EE-4D9F-BB70-CF2EF0EF0589}" type="pres">
      <dgm:prSet presAssocID="{FD44F541-B053-4B8C-ABE6-72CCF2DC3984}" presName="thickLine" presStyleLbl="alignNode1" presStyleIdx="1" presStyleCnt="7"/>
      <dgm:spPr/>
    </dgm:pt>
    <dgm:pt modelId="{C087E6E1-EC3F-43D0-AB33-126AB443327B}" type="pres">
      <dgm:prSet presAssocID="{FD44F541-B053-4B8C-ABE6-72CCF2DC3984}" presName="horz1" presStyleCnt="0"/>
      <dgm:spPr/>
    </dgm:pt>
    <dgm:pt modelId="{32F7CA99-5C28-4012-AA56-050B0D003B1C}" type="pres">
      <dgm:prSet presAssocID="{FD44F541-B053-4B8C-ABE6-72CCF2DC3984}" presName="tx1" presStyleLbl="revTx" presStyleIdx="1" presStyleCnt="7"/>
      <dgm:spPr/>
    </dgm:pt>
    <dgm:pt modelId="{8E121893-6BD0-4D62-83DA-0238F791BEF1}" type="pres">
      <dgm:prSet presAssocID="{FD44F541-B053-4B8C-ABE6-72CCF2DC3984}" presName="vert1" presStyleCnt="0"/>
      <dgm:spPr/>
    </dgm:pt>
    <dgm:pt modelId="{12430202-1AED-4D12-84C1-0B365369307B}" type="pres">
      <dgm:prSet presAssocID="{2528256A-9558-4237-BF65-E53505CC6090}" presName="thickLine" presStyleLbl="alignNode1" presStyleIdx="2" presStyleCnt="7"/>
      <dgm:spPr/>
    </dgm:pt>
    <dgm:pt modelId="{A5089C05-F5DD-46B8-A83F-655548A25D00}" type="pres">
      <dgm:prSet presAssocID="{2528256A-9558-4237-BF65-E53505CC6090}" presName="horz1" presStyleCnt="0"/>
      <dgm:spPr/>
    </dgm:pt>
    <dgm:pt modelId="{1661F1A1-EA15-40EF-9682-3E733093C6E8}" type="pres">
      <dgm:prSet presAssocID="{2528256A-9558-4237-BF65-E53505CC6090}" presName="tx1" presStyleLbl="revTx" presStyleIdx="2" presStyleCnt="7"/>
      <dgm:spPr/>
    </dgm:pt>
    <dgm:pt modelId="{73AD7192-2C00-4EC0-9899-D13AADED2BD7}" type="pres">
      <dgm:prSet presAssocID="{2528256A-9558-4237-BF65-E53505CC6090}" presName="vert1" presStyleCnt="0"/>
      <dgm:spPr/>
    </dgm:pt>
    <dgm:pt modelId="{66B3C7DE-0F36-400C-B877-2243AE7109C2}" type="pres">
      <dgm:prSet presAssocID="{05A99D8A-A1E4-4412-A918-11C86062036A}" presName="thickLine" presStyleLbl="alignNode1" presStyleIdx="3" presStyleCnt="7"/>
      <dgm:spPr/>
    </dgm:pt>
    <dgm:pt modelId="{8BDBF0CC-9FF9-4127-991C-DED5EA49C151}" type="pres">
      <dgm:prSet presAssocID="{05A99D8A-A1E4-4412-A918-11C86062036A}" presName="horz1" presStyleCnt="0"/>
      <dgm:spPr/>
    </dgm:pt>
    <dgm:pt modelId="{B8369204-2F99-4676-9041-7D7E119EFEFD}" type="pres">
      <dgm:prSet presAssocID="{05A99D8A-A1E4-4412-A918-11C86062036A}" presName="tx1" presStyleLbl="revTx" presStyleIdx="3" presStyleCnt="7"/>
      <dgm:spPr/>
    </dgm:pt>
    <dgm:pt modelId="{E151DBDD-6F5B-4F7D-9268-5FCF39F78AD8}" type="pres">
      <dgm:prSet presAssocID="{05A99D8A-A1E4-4412-A918-11C86062036A}" presName="vert1" presStyleCnt="0"/>
      <dgm:spPr/>
    </dgm:pt>
    <dgm:pt modelId="{2DC0A8A7-C458-4F9D-8DA2-53023DDB9D25}" type="pres">
      <dgm:prSet presAssocID="{EE10B5E4-6A3D-414D-A0CB-B1843EA6CD7A}" presName="thickLine" presStyleLbl="alignNode1" presStyleIdx="4" presStyleCnt="7"/>
      <dgm:spPr/>
    </dgm:pt>
    <dgm:pt modelId="{E423580A-4887-4F99-A5E2-4403ED5F5693}" type="pres">
      <dgm:prSet presAssocID="{EE10B5E4-6A3D-414D-A0CB-B1843EA6CD7A}" presName="horz1" presStyleCnt="0"/>
      <dgm:spPr/>
    </dgm:pt>
    <dgm:pt modelId="{52F45E8B-5108-49FB-B924-284E461BC67E}" type="pres">
      <dgm:prSet presAssocID="{EE10B5E4-6A3D-414D-A0CB-B1843EA6CD7A}" presName="tx1" presStyleLbl="revTx" presStyleIdx="4" presStyleCnt="7"/>
      <dgm:spPr/>
    </dgm:pt>
    <dgm:pt modelId="{056086A6-F903-4E8F-B31A-9D4B72E33F5F}" type="pres">
      <dgm:prSet presAssocID="{EE10B5E4-6A3D-414D-A0CB-B1843EA6CD7A}" presName="vert1" presStyleCnt="0"/>
      <dgm:spPr/>
    </dgm:pt>
    <dgm:pt modelId="{625A28A3-DA69-4B7C-A8D7-003BEBEBF199}" type="pres">
      <dgm:prSet presAssocID="{9507DA89-48D9-4F9C-9DBA-1FDB75876480}" presName="thickLine" presStyleLbl="alignNode1" presStyleIdx="5" presStyleCnt="7"/>
      <dgm:spPr/>
    </dgm:pt>
    <dgm:pt modelId="{17484D7B-4EC3-4E3A-A239-CA86CF40E4B0}" type="pres">
      <dgm:prSet presAssocID="{9507DA89-48D9-4F9C-9DBA-1FDB75876480}" presName="horz1" presStyleCnt="0"/>
      <dgm:spPr/>
    </dgm:pt>
    <dgm:pt modelId="{7BB4CF0C-67A0-4D3C-83D1-39437D1BBC02}" type="pres">
      <dgm:prSet presAssocID="{9507DA89-48D9-4F9C-9DBA-1FDB75876480}" presName="tx1" presStyleLbl="revTx" presStyleIdx="5" presStyleCnt="7"/>
      <dgm:spPr/>
    </dgm:pt>
    <dgm:pt modelId="{BB74877B-11E6-4B38-B229-96EA57BA8061}" type="pres">
      <dgm:prSet presAssocID="{9507DA89-48D9-4F9C-9DBA-1FDB75876480}" presName="vert1" presStyleCnt="0"/>
      <dgm:spPr/>
    </dgm:pt>
    <dgm:pt modelId="{99946441-4C01-4C2F-B44E-8202552F0D95}" type="pres">
      <dgm:prSet presAssocID="{9B465668-C5A9-441A-A253-CCD8A3129A9D}" presName="thickLine" presStyleLbl="alignNode1" presStyleIdx="6" presStyleCnt="7"/>
      <dgm:spPr/>
    </dgm:pt>
    <dgm:pt modelId="{9F86C2A0-1F23-4F2F-A3A4-63409CF090E3}" type="pres">
      <dgm:prSet presAssocID="{9B465668-C5A9-441A-A253-CCD8A3129A9D}" presName="horz1" presStyleCnt="0"/>
      <dgm:spPr/>
    </dgm:pt>
    <dgm:pt modelId="{0116D6D4-18C5-4251-BC2B-ED4AD23BA328}" type="pres">
      <dgm:prSet presAssocID="{9B465668-C5A9-441A-A253-CCD8A3129A9D}" presName="tx1" presStyleLbl="revTx" presStyleIdx="6" presStyleCnt="7"/>
      <dgm:spPr/>
    </dgm:pt>
    <dgm:pt modelId="{9A416BCD-9220-42E3-B729-3498BE89C3BF}" type="pres">
      <dgm:prSet presAssocID="{9B465668-C5A9-441A-A253-CCD8A3129A9D}" presName="vert1" presStyleCnt="0"/>
      <dgm:spPr/>
    </dgm:pt>
  </dgm:ptLst>
  <dgm:cxnLst>
    <dgm:cxn modelId="{AD02200A-857B-4050-A3B3-8C41229978BF}" type="presOf" srcId="{FD44F541-B053-4B8C-ABE6-72CCF2DC3984}" destId="{32F7CA99-5C28-4012-AA56-050B0D003B1C}" srcOrd="0" destOrd="0" presId="urn:microsoft.com/office/officeart/2008/layout/LinedList"/>
    <dgm:cxn modelId="{2481F00C-D2F4-42D2-9342-8A5C260B0D2F}" type="presOf" srcId="{EE10B5E4-6A3D-414D-A0CB-B1843EA6CD7A}" destId="{52F45E8B-5108-49FB-B924-284E461BC67E}" srcOrd="0" destOrd="0" presId="urn:microsoft.com/office/officeart/2008/layout/LinedList"/>
    <dgm:cxn modelId="{307A6113-7637-4DE4-A57D-72378B79664C}" type="presOf" srcId="{9B465668-C5A9-441A-A253-CCD8A3129A9D}" destId="{0116D6D4-18C5-4251-BC2B-ED4AD23BA328}" srcOrd="0" destOrd="0" presId="urn:microsoft.com/office/officeart/2008/layout/LinedList"/>
    <dgm:cxn modelId="{AC74A125-B7B5-4786-A26E-470E908CE6CE}" type="presOf" srcId="{05A99D8A-A1E4-4412-A918-11C86062036A}" destId="{B8369204-2F99-4676-9041-7D7E119EFEFD}" srcOrd="0" destOrd="0" presId="urn:microsoft.com/office/officeart/2008/layout/LinedList"/>
    <dgm:cxn modelId="{76F6CC30-F199-4CA3-8DA0-0E7A74B5391C}" type="presOf" srcId="{1659B81A-35E7-4719-800B-5612C567039C}" destId="{B890A27B-E84D-4A66-942E-3D0E35A3D2D9}" srcOrd="0" destOrd="0" presId="urn:microsoft.com/office/officeart/2008/layout/LinedList"/>
    <dgm:cxn modelId="{78AD135F-9EBE-4F9B-8902-69F9D1B93139}" srcId="{1659B81A-35E7-4719-800B-5612C567039C}" destId="{9B465668-C5A9-441A-A253-CCD8A3129A9D}" srcOrd="6" destOrd="0" parTransId="{3C6405A9-CA94-4AC3-9F49-5F2E5CB4BDC3}" sibTransId="{462C65E6-57E7-478A-8CCA-6F0660746115}"/>
    <dgm:cxn modelId="{5AD5EF62-6531-4754-AEB5-D4B33E092855}" type="presOf" srcId="{9507DA89-48D9-4F9C-9DBA-1FDB75876480}" destId="{7BB4CF0C-67A0-4D3C-83D1-39437D1BBC02}" srcOrd="0" destOrd="0" presId="urn:microsoft.com/office/officeart/2008/layout/LinedList"/>
    <dgm:cxn modelId="{4B854A6F-B698-42CF-9DB4-A00BC990B524}" srcId="{1659B81A-35E7-4719-800B-5612C567039C}" destId="{EE10B5E4-6A3D-414D-A0CB-B1843EA6CD7A}" srcOrd="4" destOrd="0" parTransId="{6844AF68-B35F-48F8-9211-E13BC7AA06D9}" sibTransId="{74C536A9-CFCD-456A-A14C-02480D62C2F5}"/>
    <dgm:cxn modelId="{BD5AD070-40B7-4915-BA90-45F2B8F90CC9}" srcId="{1659B81A-35E7-4719-800B-5612C567039C}" destId="{FD44F541-B053-4B8C-ABE6-72CCF2DC3984}" srcOrd="1" destOrd="0" parTransId="{0734539A-3B41-4549-B86D-201654CD9146}" sibTransId="{46D08F30-54B4-4E2B-A7F4-6D7C97A7581A}"/>
    <dgm:cxn modelId="{5796F77D-D00E-4F8D-8726-E5174DEF6E6C}" srcId="{1659B81A-35E7-4719-800B-5612C567039C}" destId="{68ED845C-5388-44D1-8F48-9625B9787307}" srcOrd="0" destOrd="0" parTransId="{5B22C40A-ACF8-475C-9114-6E7A24DF9B24}" sibTransId="{8478D74B-0523-4705-97C4-62A94B16FB66}"/>
    <dgm:cxn modelId="{DBCD0980-76C2-4EFF-843D-424F956D89C7}" srcId="{1659B81A-35E7-4719-800B-5612C567039C}" destId="{9507DA89-48D9-4F9C-9DBA-1FDB75876480}" srcOrd="5" destOrd="0" parTransId="{DD894C3D-CB65-4449-B6F7-7EA6A7355F8C}" sibTransId="{0EB9F6AF-952E-4B36-97EE-AFF3527157C1}"/>
    <dgm:cxn modelId="{ACD667B6-B802-4E0D-B829-4119E90E80F0}" srcId="{1659B81A-35E7-4719-800B-5612C567039C}" destId="{2528256A-9558-4237-BF65-E53505CC6090}" srcOrd="2" destOrd="0" parTransId="{C4249AC6-16AF-4E6B-B6D8-C5B5CA7F1D68}" sibTransId="{08BCA9FA-F7E8-4103-867D-24132A6BD5D3}"/>
    <dgm:cxn modelId="{FE6267CD-2A86-4B53-9865-DCED2C3A2335}" type="presOf" srcId="{2528256A-9558-4237-BF65-E53505CC6090}" destId="{1661F1A1-EA15-40EF-9682-3E733093C6E8}" srcOrd="0" destOrd="0" presId="urn:microsoft.com/office/officeart/2008/layout/LinedList"/>
    <dgm:cxn modelId="{6C53D5D3-8ECB-4A75-87A4-40433A89BCAC}" srcId="{1659B81A-35E7-4719-800B-5612C567039C}" destId="{05A99D8A-A1E4-4412-A918-11C86062036A}" srcOrd="3" destOrd="0" parTransId="{23783F5F-E392-49B1-8ED5-935D0698F172}" sibTransId="{A4EEA375-D984-4D85-BE3C-49A14AF9EE8D}"/>
    <dgm:cxn modelId="{C8F030F6-C01E-4905-8A81-5E5020654622}" type="presOf" srcId="{68ED845C-5388-44D1-8F48-9625B9787307}" destId="{AC81255F-492B-4CB8-8E3F-63CC9D20B656}" srcOrd="0" destOrd="0" presId="urn:microsoft.com/office/officeart/2008/layout/LinedList"/>
    <dgm:cxn modelId="{90F54CAD-4FC4-43C1-A9A7-FA3B7C507360}" type="presParOf" srcId="{B890A27B-E84D-4A66-942E-3D0E35A3D2D9}" destId="{22093AD4-BDC1-42D6-8199-4C5ED9A9A8C6}" srcOrd="0" destOrd="0" presId="urn:microsoft.com/office/officeart/2008/layout/LinedList"/>
    <dgm:cxn modelId="{FF90879E-97E6-4D32-A7CA-AC1F9167BE94}" type="presParOf" srcId="{B890A27B-E84D-4A66-942E-3D0E35A3D2D9}" destId="{31C7DB19-B817-4C5D-84F0-C13361268EF7}" srcOrd="1" destOrd="0" presId="urn:microsoft.com/office/officeart/2008/layout/LinedList"/>
    <dgm:cxn modelId="{4EA0A346-F6A1-48A1-88A6-56F7BCF1A941}" type="presParOf" srcId="{31C7DB19-B817-4C5D-84F0-C13361268EF7}" destId="{AC81255F-492B-4CB8-8E3F-63CC9D20B656}" srcOrd="0" destOrd="0" presId="urn:microsoft.com/office/officeart/2008/layout/LinedList"/>
    <dgm:cxn modelId="{5F72CFDC-6FEE-4305-B220-08F56B0F3437}" type="presParOf" srcId="{31C7DB19-B817-4C5D-84F0-C13361268EF7}" destId="{EA1AFD65-3ECA-4E75-AB85-B056DB829671}" srcOrd="1" destOrd="0" presId="urn:microsoft.com/office/officeart/2008/layout/LinedList"/>
    <dgm:cxn modelId="{8CC976A0-3704-491B-A742-5283AA7A4654}" type="presParOf" srcId="{B890A27B-E84D-4A66-942E-3D0E35A3D2D9}" destId="{C3ADF663-C4EE-4D9F-BB70-CF2EF0EF0589}" srcOrd="2" destOrd="0" presId="urn:microsoft.com/office/officeart/2008/layout/LinedList"/>
    <dgm:cxn modelId="{6FEC3620-F146-4A89-8F75-3626AC6BA62C}" type="presParOf" srcId="{B890A27B-E84D-4A66-942E-3D0E35A3D2D9}" destId="{C087E6E1-EC3F-43D0-AB33-126AB443327B}" srcOrd="3" destOrd="0" presId="urn:microsoft.com/office/officeart/2008/layout/LinedList"/>
    <dgm:cxn modelId="{CBC1BAAC-43AB-4703-9E96-F68E77DF43F6}" type="presParOf" srcId="{C087E6E1-EC3F-43D0-AB33-126AB443327B}" destId="{32F7CA99-5C28-4012-AA56-050B0D003B1C}" srcOrd="0" destOrd="0" presId="urn:microsoft.com/office/officeart/2008/layout/LinedList"/>
    <dgm:cxn modelId="{CC157D8B-72EC-4BA6-8049-5EB57C2DEEE6}" type="presParOf" srcId="{C087E6E1-EC3F-43D0-AB33-126AB443327B}" destId="{8E121893-6BD0-4D62-83DA-0238F791BEF1}" srcOrd="1" destOrd="0" presId="urn:microsoft.com/office/officeart/2008/layout/LinedList"/>
    <dgm:cxn modelId="{4EECA72C-6D37-488D-A1BA-B8635FA2F29F}" type="presParOf" srcId="{B890A27B-E84D-4A66-942E-3D0E35A3D2D9}" destId="{12430202-1AED-4D12-84C1-0B365369307B}" srcOrd="4" destOrd="0" presId="urn:microsoft.com/office/officeart/2008/layout/LinedList"/>
    <dgm:cxn modelId="{E1BCF7AC-B750-471E-9399-E17FAFCD8773}" type="presParOf" srcId="{B890A27B-E84D-4A66-942E-3D0E35A3D2D9}" destId="{A5089C05-F5DD-46B8-A83F-655548A25D00}" srcOrd="5" destOrd="0" presId="urn:microsoft.com/office/officeart/2008/layout/LinedList"/>
    <dgm:cxn modelId="{C51E9F12-F919-457E-8EC8-CA2F36BA6D49}" type="presParOf" srcId="{A5089C05-F5DD-46B8-A83F-655548A25D00}" destId="{1661F1A1-EA15-40EF-9682-3E733093C6E8}" srcOrd="0" destOrd="0" presId="urn:microsoft.com/office/officeart/2008/layout/LinedList"/>
    <dgm:cxn modelId="{364A968A-E0B0-4688-B5C5-0C7196B5A400}" type="presParOf" srcId="{A5089C05-F5DD-46B8-A83F-655548A25D00}" destId="{73AD7192-2C00-4EC0-9899-D13AADED2BD7}" srcOrd="1" destOrd="0" presId="urn:microsoft.com/office/officeart/2008/layout/LinedList"/>
    <dgm:cxn modelId="{4A52CF46-7218-43B8-ABBC-8D9B63615D8A}" type="presParOf" srcId="{B890A27B-E84D-4A66-942E-3D0E35A3D2D9}" destId="{66B3C7DE-0F36-400C-B877-2243AE7109C2}" srcOrd="6" destOrd="0" presId="urn:microsoft.com/office/officeart/2008/layout/LinedList"/>
    <dgm:cxn modelId="{ADD2B95B-5B1F-4752-8AF6-2DEA29C84F35}" type="presParOf" srcId="{B890A27B-E84D-4A66-942E-3D0E35A3D2D9}" destId="{8BDBF0CC-9FF9-4127-991C-DED5EA49C151}" srcOrd="7" destOrd="0" presId="urn:microsoft.com/office/officeart/2008/layout/LinedList"/>
    <dgm:cxn modelId="{B3A43FA2-FC4D-4398-B3ED-43C21F04D8E1}" type="presParOf" srcId="{8BDBF0CC-9FF9-4127-991C-DED5EA49C151}" destId="{B8369204-2F99-4676-9041-7D7E119EFEFD}" srcOrd="0" destOrd="0" presId="urn:microsoft.com/office/officeart/2008/layout/LinedList"/>
    <dgm:cxn modelId="{1CE9946B-A6B1-491D-9C11-A8695C019EE9}" type="presParOf" srcId="{8BDBF0CC-9FF9-4127-991C-DED5EA49C151}" destId="{E151DBDD-6F5B-4F7D-9268-5FCF39F78AD8}" srcOrd="1" destOrd="0" presId="urn:microsoft.com/office/officeart/2008/layout/LinedList"/>
    <dgm:cxn modelId="{138A4EE7-827A-444C-AECB-5A71450C1F03}" type="presParOf" srcId="{B890A27B-E84D-4A66-942E-3D0E35A3D2D9}" destId="{2DC0A8A7-C458-4F9D-8DA2-53023DDB9D25}" srcOrd="8" destOrd="0" presId="urn:microsoft.com/office/officeart/2008/layout/LinedList"/>
    <dgm:cxn modelId="{6A9B8984-7496-4E5A-8E1D-B2B12F4DDF14}" type="presParOf" srcId="{B890A27B-E84D-4A66-942E-3D0E35A3D2D9}" destId="{E423580A-4887-4F99-A5E2-4403ED5F5693}" srcOrd="9" destOrd="0" presId="urn:microsoft.com/office/officeart/2008/layout/LinedList"/>
    <dgm:cxn modelId="{9BD032DE-4009-478D-AE8F-EED355B1E828}" type="presParOf" srcId="{E423580A-4887-4F99-A5E2-4403ED5F5693}" destId="{52F45E8B-5108-49FB-B924-284E461BC67E}" srcOrd="0" destOrd="0" presId="urn:microsoft.com/office/officeart/2008/layout/LinedList"/>
    <dgm:cxn modelId="{71F2E8C9-9BA5-4CC3-8098-380FE83DCAD2}" type="presParOf" srcId="{E423580A-4887-4F99-A5E2-4403ED5F5693}" destId="{056086A6-F903-4E8F-B31A-9D4B72E33F5F}" srcOrd="1" destOrd="0" presId="urn:microsoft.com/office/officeart/2008/layout/LinedList"/>
    <dgm:cxn modelId="{DCDF8327-96FC-4E97-842F-C663FDC001E0}" type="presParOf" srcId="{B890A27B-E84D-4A66-942E-3D0E35A3D2D9}" destId="{625A28A3-DA69-4B7C-A8D7-003BEBEBF199}" srcOrd="10" destOrd="0" presId="urn:microsoft.com/office/officeart/2008/layout/LinedList"/>
    <dgm:cxn modelId="{9C2E9F13-2C31-4B7B-A698-8B47EDE4ABD3}" type="presParOf" srcId="{B890A27B-E84D-4A66-942E-3D0E35A3D2D9}" destId="{17484D7B-4EC3-4E3A-A239-CA86CF40E4B0}" srcOrd="11" destOrd="0" presId="urn:microsoft.com/office/officeart/2008/layout/LinedList"/>
    <dgm:cxn modelId="{5B6BC898-E21F-42DF-879E-117FE547EB88}" type="presParOf" srcId="{17484D7B-4EC3-4E3A-A239-CA86CF40E4B0}" destId="{7BB4CF0C-67A0-4D3C-83D1-39437D1BBC02}" srcOrd="0" destOrd="0" presId="urn:microsoft.com/office/officeart/2008/layout/LinedList"/>
    <dgm:cxn modelId="{76AAF8B5-6750-4C81-B2E5-90A195B617B6}" type="presParOf" srcId="{17484D7B-4EC3-4E3A-A239-CA86CF40E4B0}" destId="{BB74877B-11E6-4B38-B229-96EA57BA8061}" srcOrd="1" destOrd="0" presId="urn:microsoft.com/office/officeart/2008/layout/LinedList"/>
    <dgm:cxn modelId="{4A8D7CE6-82CC-4026-8BF3-5735E07BDCA7}" type="presParOf" srcId="{B890A27B-E84D-4A66-942E-3D0E35A3D2D9}" destId="{99946441-4C01-4C2F-B44E-8202552F0D95}" srcOrd="12" destOrd="0" presId="urn:microsoft.com/office/officeart/2008/layout/LinedList"/>
    <dgm:cxn modelId="{ABF57AEE-3A6C-4569-84E3-F447B70DE5D1}" type="presParOf" srcId="{B890A27B-E84D-4A66-942E-3D0E35A3D2D9}" destId="{9F86C2A0-1F23-4F2F-A3A4-63409CF090E3}" srcOrd="13" destOrd="0" presId="urn:microsoft.com/office/officeart/2008/layout/LinedList"/>
    <dgm:cxn modelId="{84346BBB-8A97-4232-9046-A0A4AA7F56E8}" type="presParOf" srcId="{9F86C2A0-1F23-4F2F-A3A4-63409CF090E3}" destId="{0116D6D4-18C5-4251-BC2B-ED4AD23BA328}" srcOrd="0" destOrd="0" presId="urn:microsoft.com/office/officeart/2008/layout/LinedList"/>
    <dgm:cxn modelId="{0244B53D-0CB0-4393-A800-6A9AC03FFEDC}" type="presParOf" srcId="{9F86C2A0-1F23-4F2F-A3A4-63409CF090E3}" destId="{9A416BCD-9220-42E3-B729-3498BE89C3B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8B7C6FF-90DA-4527-AE41-8BF29D515304}" type="doc">
      <dgm:prSet loTypeId="urn:microsoft.com/office/officeart/2005/8/layout/list1" loCatId="list" qsTypeId="urn:microsoft.com/office/officeart/2005/8/quickstyle/simple2" qsCatId="simple" csTypeId="urn:microsoft.com/office/officeart/2005/8/colors/accent1_2" csCatId="accent1" phldr="1"/>
      <dgm:spPr/>
      <dgm:t>
        <a:bodyPr/>
        <a:lstStyle/>
        <a:p>
          <a:endParaRPr lang="en-US"/>
        </a:p>
      </dgm:t>
    </dgm:pt>
    <dgm:pt modelId="{7C47086A-1ECD-45CE-91E8-46D178E80178}">
      <dgm:prSet/>
      <dgm:spPr/>
      <dgm:t>
        <a:bodyPr/>
        <a:lstStyle/>
        <a:p>
          <a:r>
            <a:rPr lang="en-US"/>
            <a:t>What is an NBFI?</a:t>
          </a:r>
        </a:p>
      </dgm:t>
    </dgm:pt>
    <dgm:pt modelId="{03A7F18C-0E50-4BA2-9B60-182A916460DB}" type="parTrans" cxnId="{A7C2D686-1E54-4635-B61A-05658394EBC4}">
      <dgm:prSet/>
      <dgm:spPr/>
      <dgm:t>
        <a:bodyPr/>
        <a:lstStyle/>
        <a:p>
          <a:endParaRPr lang="en-US"/>
        </a:p>
      </dgm:t>
    </dgm:pt>
    <dgm:pt modelId="{750255E0-BA9F-4410-809F-6736F5786A5E}" type="sibTrans" cxnId="{A7C2D686-1E54-4635-B61A-05658394EBC4}">
      <dgm:prSet/>
      <dgm:spPr/>
      <dgm:t>
        <a:bodyPr/>
        <a:lstStyle/>
        <a:p>
          <a:endParaRPr lang="en-US"/>
        </a:p>
      </dgm:t>
    </dgm:pt>
    <dgm:pt modelId="{68A6439F-23C5-4D9E-B60E-FE76A864D6B1}">
      <dgm:prSet/>
      <dgm:spPr/>
      <dgm:t>
        <a:bodyPr/>
        <a:lstStyle/>
        <a:p>
          <a:r>
            <a:rPr lang="en-US"/>
            <a:t>Non-Bank Financial Institution (NBFI) </a:t>
          </a:r>
        </a:p>
      </dgm:t>
    </dgm:pt>
    <dgm:pt modelId="{CE6C0D2D-A00E-4C77-A0EF-C71BABCC30A2}" type="parTrans" cxnId="{3BD3C877-80D8-46E3-B45A-B3158E162A74}">
      <dgm:prSet/>
      <dgm:spPr/>
      <dgm:t>
        <a:bodyPr/>
        <a:lstStyle/>
        <a:p>
          <a:endParaRPr lang="en-US"/>
        </a:p>
      </dgm:t>
    </dgm:pt>
    <dgm:pt modelId="{7878FC86-CB0A-457B-9DCD-EB37F859033F}" type="sibTrans" cxnId="{3BD3C877-80D8-46E3-B45A-B3158E162A74}">
      <dgm:prSet/>
      <dgm:spPr/>
      <dgm:t>
        <a:bodyPr/>
        <a:lstStyle/>
        <a:p>
          <a:endParaRPr lang="en-US"/>
        </a:p>
      </dgm:t>
    </dgm:pt>
    <dgm:pt modelId="{5758D481-980D-4BAD-B72C-A110233D0061}">
      <dgm:prSet/>
      <dgm:spPr/>
      <dgm:t>
        <a:bodyPr/>
        <a:lstStyle/>
        <a:p>
          <a:r>
            <a:rPr lang="en-US" dirty="0"/>
            <a:t>Financial Service Providers that offer banking-like services but do not hold a full banking </a:t>
          </a:r>
          <a:r>
            <a:rPr lang="en-US" dirty="0" err="1"/>
            <a:t>licence</a:t>
          </a:r>
          <a:r>
            <a:rPr lang="en-US" dirty="0"/>
            <a:t>.</a:t>
          </a:r>
        </a:p>
      </dgm:t>
    </dgm:pt>
    <dgm:pt modelId="{1BD26EA1-DCF0-44BE-B24A-2C82D7411F62}" type="parTrans" cxnId="{B592F434-E48D-479C-AAF5-80E8F4D50B36}">
      <dgm:prSet/>
      <dgm:spPr/>
      <dgm:t>
        <a:bodyPr/>
        <a:lstStyle/>
        <a:p>
          <a:endParaRPr lang="en-US"/>
        </a:p>
      </dgm:t>
    </dgm:pt>
    <dgm:pt modelId="{A5ED77A2-190A-47FA-ABFD-448683611CE0}" type="sibTrans" cxnId="{B592F434-E48D-479C-AAF5-80E8F4D50B36}">
      <dgm:prSet/>
      <dgm:spPr/>
      <dgm:t>
        <a:bodyPr/>
        <a:lstStyle/>
        <a:p>
          <a:endParaRPr lang="en-US"/>
        </a:p>
      </dgm:t>
    </dgm:pt>
    <dgm:pt modelId="{339B70F9-F746-4AC1-A943-60AB3FE1A582}">
      <dgm:prSet/>
      <dgm:spPr/>
      <dgm:t>
        <a:bodyPr/>
        <a:lstStyle/>
        <a:p>
          <a:r>
            <a:rPr lang="en-US"/>
            <a:t>It is a creature of statute – Jurisdiction matters</a:t>
          </a:r>
        </a:p>
      </dgm:t>
    </dgm:pt>
    <dgm:pt modelId="{CF2A625C-7FD3-410C-BDE4-D5CB0EA264D9}" type="parTrans" cxnId="{82736CED-4F83-4488-976B-675314D5AB64}">
      <dgm:prSet/>
      <dgm:spPr/>
      <dgm:t>
        <a:bodyPr/>
        <a:lstStyle/>
        <a:p>
          <a:endParaRPr lang="en-US"/>
        </a:p>
      </dgm:t>
    </dgm:pt>
    <dgm:pt modelId="{D90960CD-8EA5-4120-A64D-159C62322A1B}" type="sibTrans" cxnId="{82736CED-4F83-4488-976B-675314D5AB64}">
      <dgm:prSet/>
      <dgm:spPr/>
      <dgm:t>
        <a:bodyPr/>
        <a:lstStyle/>
        <a:p>
          <a:endParaRPr lang="en-US"/>
        </a:p>
      </dgm:t>
    </dgm:pt>
    <dgm:pt modelId="{99D9A3DF-B191-4788-B2CC-E8272FFDC656}">
      <dgm:prSet/>
      <dgm:spPr/>
      <dgm:t>
        <a:bodyPr/>
        <a:lstStyle/>
        <a:p>
          <a:r>
            <a:rPr lang="en-US" dirty="0"/>
            <a:t>Relating or being an entity other than a bank</a:t>
          </a:r>
        </a:p>
      </dgm:t>
    </dgm:pt>
    <dgm:pt modelId="{53160CE9-B059-463B-A046-C5B78FCA3FC4}" type="parTrans" cxnId="{AB088F25-2B25-4B8B-BDA1-27F8DCA99480}">
      <dgm:prSet/>
      <dgm:spPr/>
      <dgm:t>
        <a:bodyPr/>
        <a:lstStyle/>
        <a:p>
          <a:endParaRPr lang="en-US"/>
        </a:p>
      </dgm:t>
    </dgm:pt>
    <dgm:pt modelId="{CD4E95C2-6014-4EA5-9F35-F85CA73226A1}" type="sibTrans" cxnId="{AB088F25-2B25-4B8B-BDA1-27F8DCA99480}">
      <dgm:prSet/>
      <dgm:spPr/>
      <dgm:t>
        <a:bodyPr/>
        <a:lstStyle/>
        <a:p>
          <a:endParaRPr lang="en-US"/>
        </a:p>
      </dgm:t>
    </dgm:pt>
    <dgm:pt modelId="{D87F4C7A-2B00-4B99-ACE4-D5559E9E74CE}" type="pres">
      <dgm:prSet presAssocID="{68B7C6FF-90DA-4527-AE41-8BF29D515304}" presName="linear" presStyleCnt="0">
        <dgm:presLayoutVars>
          <dgm:dir/>
          <dgm:animLvl val="lvl"/>
          <dgm:resizeHandles val="exact"/>
        </dgm:presLayoutVars>
      </dgm:prSet>
      <dgm:spPr/>
    </dgm:pt>
    <dgm:pt modelId="{51839685-862F-46AB-A130-1245BEC313E4}" type="pres">
      <dgm:prSet presAssocID="{7C47086A-1ECD-45CE-91E8-46D178E80178}" presName="parentLin" presStyleCnt="0"/>
      <dgm:spPr/>
    </dgm:pt>
    <dgm:pt modelId="{564B63F8-F5B3-4124-8288-A144277C8FBE}" type="pres">
      <dgm:prSet presAssocID="{7C47086A-1ECD-45CE-91E8-46D178E80178}" presName="parentLeftMargin" presStyleLbl="node1" presStyleIdx="0" presStyleCnt="3"/>
      <dgm:spPr/>
    </dgm:pt>
    <dgm:pt modelId="{6579DB6C-BDF3-4423-B646-B144128F7774}" type="pres">
      <dgm:prSet presAssocID="{7C47086A-1ECD-45CE-91E8-46D178E80178}" presName="parentText" presStyleLbl="node1" presStyleIdx="0" presStyleCnt="3">
        <dgm:presLayoutVars>
          <dgm:chMax val="0"/>
          <dgm:bulletEnabled val="1"/>
        </dgm:presLayoutVars>
      </dgm:prSet>
      <dgm:spPr/>
    </dgm:pt>
    <dgm:pt modelId="{2E8E1FAE-2017-49DD-83E4-371629E8B391}" type="pres">
      <dgm:prSet presAssocID="{7C47086A-1ECD-45CE-91E8-46D178E80178}" presName="negativeSpace" presStyleCnt="0"/>
      <dgm:spPr/>
    </dgm:pt>
    <dgm:pt modelId="{3C0D6882-5AE3-453D-9856-7B29CE47278B}" type="pres">
      <dgm:prSet presAssocID="{7C47086A-1ECD-45CE-91E8-46D178E80178}" presName="childText" presStyleLbl="conFgAcc1" presStyleIdx="0" presStyleCnt="3">
        <dgm:presLayoutVars>
          <dgm:bulletEnabled val="1"/>
        </dgm:presLayoutVars>
      </dgm:prSet>
      <dgm:spPr/>
    </dgm:pt>
    <dgm:pt modelId="{AC2EC991-B2EC-4A6A-B758-D9219903E301}" type="pres">
      <dgm:prSet presAssocID="{750255E0-BA9F-4410-809F-6736F5786A5E}" presName="spaceBetweenRectangles" presStyleCnt="0"/>
      <dgm:spPr/>
    </dgm:pt>
    <dgm:pt modelId="{085511D3-F366-477E-A2A6-0F772CFB8B36}" type="pres">
      <dgm:prSet presAssocID="{68A6439F-23C5-4D9E-B60E-FE76A864D6B1}" presName="parentLin" presStyleCnt="0"/>
      <dgm:spPr/>
    </dgm:pt>
    <dgm:pt modelId="{DDC77122-46B8-4A38-93F9-363E24CFC396}" type="pres">
      <dgm:prSet presAssocID="{68A6439F-23C5-4D9E-B60E-FE76A864D6B1}" presName="parentLeftMargin" presStyleLbl="node1" presStyleIdx="0" presStyleCnt="3"/>
      <dgm:spPr/>
    </dgm:pt>
    <dgm:pt modelId="{2151ACC3-AB43-4A46-B2BC-F3F8799072F8}" type="pres">
      <dgm:prSet presAssocID="{68A6439F-23C5-4D9E-B60E-FE76A864D6B1}" presName="parentText" presStyleLbl="node1" presStyleIdx="1" presStyleCnt="3">
        <dgm:presLayoutVars>
          <dgm:chMax val="0"/>
          <dgm:bulletEnabled val="1"/>
        </dgm:presLayoutVars>
      </dgm:prSet>
      <dgm:spPr/>
    </dgm:pt>
    <dgm:pt modelId="{CB605771-FB66-458A-B580-9C80EB068401}" type="pres">
      <dgm:prSet presAssocID="{68A6439F-23C5-4D9E-B60E-FE76A864D6B1}" presName="negativeSpace" presStyleCnt="0"/>
      <dgm:spPr/>
    </dgm:pt>
    <dgm:pt modelId="{5FA1578D-DE4A-4424-B886-775585E40F3F}" type="pres">
      <dgm:prSet presAssocID="{68A6439F-23C5-4D9E-B60E-FE76A864D6B1}" presName="childText" presStyleLbl="conFgAcc1" presStyleIdx="1" presStyleCnt="3">
        <dgm:presLayoutVars>
          <dgm:bulletEnabled val="1"/>
        </dgm:presLayoutVars>
      </dgm:prSet>
      <dgm:spPr/>
    </dgm:pt>
    <dgm:pt modelId="{2D0C14E9-7220-464D-927F-6C28D806B23E}" type="pres">
      <dgm:prSet presAssocID="{7878FC86-CB0A-457B-9DCD-EB37F859033F}" presName="spaceBetweenRectangles" presStyleCnt="0"/>
      <dgm:spPr/>
    </dgm:pt>
    <dgm:pt modelId="{4648F12A-190C-40C0-AD4C-6D9483ED79CF}" type="pres">
      <dgm:prSet presAssocID="{339B70F9-F746-4AC1-A943-60AB3FE1A582}" presName="parentLin" presStyleCnt="0"/>
      <dgm:spPr/>
    </dgm:pt>
    <dgm:pt modelId="{494F6922-42E3-4FFD-AF2A-904E6F58939C}" type="pres">
      <dgm:prSet presAssocID="{339B70F9-F746-4AC1-A943-60AB3FE1A582}" presName="parentLeftMargin" presStyleLbl="node1" presStyleIdx="1" presStyleCnt="3"/>
      <dgm:spPr/>
    </dgm:pt>
    <dgm:pt modelId="{C7E69362-08FB-49C9-883F-184EC2F26EA1}" type="pres">
      <dgm:prSet presAssocID="{339B70F9-F746-4AC1-A943-60AB3FE1A582}" presName="parentText" presStyleLbl="node1" presStyleIdx="2" presStyleCnt="3">
        <dgm:presLayoutVars>
          <dgm:chMax val="0"/>
          <dgm:bulletEnabled val="1"/>
        </dgm:presLayoutVars>
      </dgm:prSet>
      <dgm:spPr/>
    </dgm:pt>
    <dgm:pt modelId="{2F675268-7F07-4A46-AD6F-F59D845FF88D}" type="pres">
      <dgm:prSet presAssocID="{339B70F9-F746-4AC1-A943-60AB3FE1A582}" presName="negativeSpace" presStyleCnt="0"/>
      <dgm:spPr/>
    </dgm:pt>
    <dgm:pt modelId="{B6FAC280-92D3-4E88-987A-8CF57391745A}" type="pres">
      <dgm:prSet presAssocID="{339B70F9-F746-4AC1-A943-60AB3FE1A582}" presName="childText" presStyleLbl="conFgAcc1" presStyleIdx="2" presStyleCnt="3">
        <dgm:presLayoutVars>
          <dgm:bulletEnabled val="1"/>
        </dgm:presLayoutVars>
      </dgm:prSet>
      <dgm:spPr/>
    </dgm:pt>
  </dgm:ptLst>
  <dgm:cxnLst>
    <dgm:cxn modelId="{0079DA07-CD2F-47B4-87B5-44F50693CAB4}" type="presOf" srcId="{7C47086A-1ECD-45CE-91E8-46D178E80178}" destId="{564B63F8-F5B3-4124-8288-A144277C8FBE}" srcOrd="0" destOrd="0" presId="urn:microsoft.com/office/officeart/2005/8/layout/list1"/>
    <dgm:cxn modelId="{9AEFC321-0B0B-4AA3-994B-65035513FF6F}" type="presOf" srcId="{68B7C6FF-90DA-4527-AE41-8BF29D515304}" destId="{D87F4C7A-2B00-4B99-ACE4-D5559E9E74CE}" srcOrd="0" destOrd="0" presId="urn:microsoft.com/office/officeart/2005/8/layout/list1"/>
    <dgm:cxn modelId="{FD444322-1A5F-4CBF-8D7E-3B04522BCA23}" type="presOf" srcId="{68A6439F-23C5-4D9E-B60E-FE76A864D6B1}" destId="{2151ACC3-AB43-4A46-B2BC-F3F8799072F8}" srcOrd="1" destOrd="0" presId="urn:microsoft.com/office/officeart/2005/8/layout/list1"/>
    <dgm:cxn modelId="{AB088F25-2B25-4B8B-BDA1-27F8DCA99480}" srcId="{68A6439F-23C5-4D9E-B60E-FE76A864D6B1}" destId="{99D9A3DF-B191-4788-B2CC-E8272FFDC656}" srcOrd="1" destOrd="0" parTransId="{53160CE9-B059-463B-A046-C5B78FCA3FC4}" sibTransId="{CD4E95C2-6014-4EA5-9F35-F85CA73226A1}"/>
    <dgm:cxn modelId="{B592F434-E48D-479C-AAF5-80E8F4D50B36}" srcId="{68A6439F-23C5-4D9E-B60E-FE76A864D6B1}" destId="{5758D481-980D-4BAD-B72C-A110233D0061}" srcOrd="0" destOrd="0" parTransId="{1BD26EA1-DCF0-44BE-B24A-2C82D7411F62}" sibTransId="{A5ED77A2-190A-47FA-ABFD-448683611CE0}"/>
    <dgm:cxn modelId="{733E1139-58CA-49C0-ADB7-49001FC3735E}" type="presOf" srcId="{5758D481-980D-4BAD-B72C-A110233D0061}" destId="{5FA1578D-DE4A-4424-B886-775585E40F3F}" srcOrd="0" destOrd="0" presId="urn:microsoft.com/office/officeart/2005/8/layout/list1"/>
    <dgm:cxn modelId="{8136144C-A8A2-459E-9960-7483B3042B37}" type="presOf" srcId="{7C47086A-1ECD-45CE-91E8-46D178E80178}" destId="{6579DB6C-BDF3-4423-B646-B144128F7774}" srcOrd="1" destOrd="0" presId="urn:microsoft.com/office/officeart/2005/8/layout/list1"/>
    <dgm:cxn modelId="{7A6A9470-FCAB-45FD-94CE-2830B92FA9A8}" type="presOf" srcId="{68A6439F-23C5-4D9E-B60E-FE76A864D6B1}" destId="{DDC77122-46B8-4A38-93F9-363E24CFC396}" srcOrd="0" destOrd="0" presId="urn:microsoft.com/office/officeart/2005/8/layout/list1"/>
    <dgm:cxn modelId="{3BD3C877-80D8-46E3-B45A-B3158E162A74}" srcId="{68B7C6FF-90DA-4527-AE41-8BF29D515304}" destId="{68A6439F-23C5-4D9E-B60E-FE76A864D6B1}" srcOrd="1" destOrd="0" parTransId="{CE6C0D2D-A00E-4C77-A0EF-C71BABCC30A2}" sibTransId="{7878FC86-CB0A-457B-9DCD-EB37F859033F}"/>
    <dgm:cxn modelId="{A7C2D686-1E54-4635-B61A-05658394EBC4}" srcId="{68B7C6FF-90DA-4527-AE41-8BF29D515304}" destId="{7C47086A-1ECD-45CE-91E8-46D178E80178}" srcOrd="0" destOrd="0" parTransId="{03A7F18C-0E50-4BA2-9B60-182A916460DB}" sibTransId="{750255E0-BA9F-4410-809F-6736F5786A5E}"/>
    <dgm:cxn modelId="{03C134B8-11D9-40FA-9C4D-1C02EDF0B87A}" type="presOf" srcId="{339B70F9-F746-4AC1-A943-60AB3FE1A582}" destId="{C7E69362-08FB-49C9-883F-184EC2F26EA1}" srcOrd="1" destOrd="0" presId="urn:microsoft.com/office/officeart/2005/8/layout/list1"/>
    <dgm:cxn modelId="{9EC98EBE-D396-4A78-A050-588515E9FA12}" type="presOf" srcId="{99D9A3DF-B191-4788-B2CC-E8272FFDC656}" destId="{5FA1578D-DE4A-4424-B886-775585E40F3F}" srcOrd="0" destOrd="1" presId="urn:microsoft.com/office/officeart/2005/8/layout/list1"/>
    <dgm:cxn modelId="{CCD011CE-87DB-4045-8AC5-963254E480C0}" type="presOf" srcId="{339B70F9-F746-4AC1-A943-60AB3FE1A582}" destId="{494F6922-42E3-4FFD-AF2A-904E6F58939C}" srcOrd="0" destOrd="0" presId="urn:microsoft.com/office/officeart/2005/8/layout/list1"/>
    <dgm:cxn modelId="{82736CED-4F83-4488-976B-675314D5AB64}" srcId="{68B7C6FF-90DA-4527-AE41-8BF29D515304}" destId="{339B70F9-F746-4AC1-A943-60AB3FE1A582}" srcOrd="2" destOrd="0" parTransId="{CF2A625C-7FD3-410C-BDE4-D5CB0EA264D9}" sibTransId="{D90960CD-8EA5-4120-A64D-159C62322A1B}"/>
    <dgm:cxn modelId="{B2070AED-9537-4537-A297-58DE18C5517C}" type="presParOf" srcId="{D87F4C7A-2B00-4B99-ACE4-D5559E9E74CE}" destId="{51839685-862F-46AB-A130-1245BEC313E4}" srcOrd="0" destOrd="0" presId="urn:microsoft.com/office/officeart/2005/8/layout/list1"/>
    <dgm:cxn modelId="{302B15BB-E017-4756-B963-205D90695E47}" type="presParOf" srcId="{51839685-862F-46AB-A130-1245BEC313E4}" destId="{564B63F8-F5B3-4124-8288-A144277C8FBE}" srcOrd="0" destOrd="0" presId="urn:microsoft.com/office/officeart/2005/8/layout/list1"/>
    <dgm:cxn modelId="{0B2FE369-59E3-4CD0-8BB4-A16252B75167}" type="presParOf" srcId="{51839685-862F-46AB-A130-1245BEC313E4}" destId="{6579DB6C-BDF3-4423-B646-B144128F7774}" srcOrd="1" destOrd="0" presId="urn:microsoft.com/office/officeart/2005/8/layout/list1"/>
    <dgm:cxn modelId="{C2D31111-5AE0-4E9F-84A1-22032DF25DB7}" type="presParOf" srcId="{D87F4C7A-2B00-4B99-ACE4-D5559E9E74CE}" destId="{2E8E1FAE-2017-49DD-83E4-371629E8B391}" srcOrd="1" destOrd="0" presId="urn:microsoft.com/office/officeart/2005/8/layout/list1"/>
    <dgm:cxn modelId="{37FAD8AB-26DF-4586-99C0-DF91D9DF6998}" type="presParOf" srcId="{D87F4C7A-2B00-4B99-ACE4-D5559E9E74CE}" destId="{3C0D6882-5AE3-453D-9856-7B29CE47278B}" srcOrd="2" destOrd="0" presId="urn:microsoft.com/office/officeart/2005/8/layout/list1"/>
    <dgm:cxn modelId="{61DE3A70-C4B9-4EBF-A661-5AAC60EB01BB}" type="presParOf" srcId="{D87F4C7A-2B00-4B99-ACE4-D5559E9E74CE}" destId="{AC2EC991-B2EC-4A6A-B758-D9219903E301}" srcOrd="3" destOrd="0" presId="urn:microsoft.com/office/officeart/2005/8/layout/list1"/>
    <dgm:cxn modelId="{7124F9AB-3DB6-4DA3-9781-DDF5E2BA06BC}" type="presParOf" srcId="{D87F4C7A-2B00-4B99-ACE4-D5559E9E74CE}" destId="{085511D3-F366-477E-A2A6-0F772CFB8B36}" srcOrd="4" destOrd="0" presId="urn:microsoft.com/office/officeart/2005/8/layout/list1"/>
    <dgm:cxn modelId="{DD1C7C76-1B01-4742-9874-9636E89419D7}" type="presParOf" srcId="{085511D3-F366-477E-A2A6-0F772CFB8B36}" destId="{DDC77122-46B8-4A38-93F9-363E24CFC396}" srcOrd="0" destOrd="0" presId="urn:microsoft.com/office/officeart/2005/8/layout/list1"/>
    <dgm:cxn modelId="{6903B4EC-EB33-4831-A732-13CEC9FA2447}" type="presParOf" srcId="{085511D3-F366-477E-A2A6-0F772CFB8B36}" destId="{2151ACC3-AB43-4A46-B2BC-F3F8799072F8}" srcOrd="1" destOrd="0" presId="urn:microsoft.com/office/officeart/2005/8/layout/list1"/>
    <dgm:cxn modelId="{03EBFF51-9BFC-4267-AC92-767F576554DC}" type="presParOf" srcId="{D87F4C7A-2B00-4B99-ACE4-D5559E9E74CE}" destId="{CB605771-FB66-458A-B580-9C80EB068401}" srcOrd="5" destOrd="0" presId="urn:microsoft.com/office/officeart/2005/8/layout/list1"/>
    <dgm:cxn modelId="{750154E9-F73E-452A-9137-C667B2D783D8}" type="presParOf" srcId="{D87F4C7A-2B00-4B99-ACE4-D5559E9E74CE}" destId="{5FA1578D-DE4A-4424-B886-775585E40F3F}" srcOrd="6" destOrd="0" presId="urn:microsoft.com/office/officeart/2005/8/layout/list1"/>
    <dgm:cxn modelId="{B04F7A3E-32C4-4CC3-BD6A-305E6A140886}" type="presParOf" srcId="{D87F4C7A-2B00-4B99-ACE4-D5559E9E74CE}" destId="{2D0C14E9-7220-464D-927F-6C28D806B23E}" srcOrd="7" destOrd="0" presId="urn:microsoft.com/office/officeart/2005/8/layout/list1"/>
    <dgm:cxn modelId="{412C3F5D-734D-4758-B165-DCD3BC6F0B72}" type="presParOf" srcId="{D87F4C7A-2B00-4B99-ACE4-D5559E9E74CE}" destId="{4648F12A-190C-40C0-AD4C-6D9483ED79CF}" srcOrd="8" destOrd="0" presId="urn:microsoft.com/office/officeart/2005/8/layout/list1"/>
    <dgm:cxn modelId="{499A6AFB-7B10-4405-8638-65D2C7CACC32}" type="presParOf" srcId="{4648F12A-190C-40C0-AD4C-6D9483ED79CF}" destId="{494F6922-42E3-4FFD-AF2A-904E6F58939C}" srcOrd="0" destOrd="0" presId="urn:microsoft.com/office/officeart/2005/8/layout/list1"/>
    <dgm:cxn modelId="{CAB6662F-DCE9-4B6B-ABB3-DD7F4B7B2E6F}" type="presParOf" srcId="{4648F12A-190C-40C0-AD4C-6D9483ED79CF}" destId="{C7E69362-08FB-49C9-883F-184EC2F26EA1}" srcOrd="1" destOrd="0" presId="urn:microsoft.com/office/officeart/2005/8/layout/list1"/>
    <dgm:cxn modelId="{ABA88293-E5F2-4FCB-9349-CA36428DCFCF}" type="presParOf" srcId="{D87F4C7A-2B00-4B99-ACE4-D5559E9E74CE}" destId="{2F675268-7F07-4A46-AD6F-F59D845FF88D}" srcOrd="9" destOrd="0" presId="urn:microsoft.com/office/officeart/2005/8/layout/list1"/>
    <dgm:cxn modelId="{FFB64689-D567-497A-9046-3C617F2DCA9D}" type="presParOf" srcId="{D87F4C7A-2B00-4B99-ACE4-D5559E9E74CE}" destId="{B6FAC280-92D3-4E88-987A-8CF57391745A}" srcOrd="1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BA5B251-8C6D-438A-B474-8408DE4414B1}" type="doc">
      <dgm:prSet loTypeId="urn:microsoft.com/office/officeart/2008/layout/LinedList" loCatId="list" qsTypeId="urn:microsoft.com/office/officeart/2005/8/quickstyle/simple2" qsCatId="simple" csTypeId="urn:microsoft.com/office/officeart/2005/8/colors/accent2_2" csCatId="accent2" phldr="1"/>
      <dgm:spPr/>
      <dgm:t>
        <a:bodyPr/>
        <a:lstStyle/>
        <a:p>
          <a:endParaRPr lang="en-US"/>
        </a:p>
      </dgm:t>
    </dgm:pt>
    <dgm:pt modelId="{5B68BB8C-C42F-4DE5-9F7D-E30DBB74E990}">
      <dgm:prSet/>
      <dgm:spPr/>
      <dgm:t>
        <a:bodyPr/>
        <a:lstStyle/>
        <a:p>
          <a:r>
            <a:rPr lang="en-US" b="1"/>
            <a:t>No Banking License </a:t>
          </a:r>
          <a:r>
            <a:rPr lang="en-US"/>
            <a:t>– They normally do not accept demand deposits (like current accounts) but can offer other financial services.</a:t>
          </a:r>
        </a:p>
      </dgm:t>
    </dgm:pt>
    <dgm:pt modelId="{0E5B9B31-CFC0-4DEE-9DB4-D3C57E99A330}" type="parTrans" cxnId="{9322FBFD-3820-446E-89CC-3B67708CE29D}">
      <dgm:prSet/>
      <dgm:spPr/>
      <dgm:t>
        <a:bodyPr/>
        <a:lstStyle/>
        <a:p>
          <a:endParaRPr lang="en-US"/>
        </a:p>
      </dgm:t>
    </dgm:pt>
    <dgm:pt modelId="{50EE7ED7-5037-4D0B-90CF-565C49E37D88}" type="sibTrans" cxnId="{9322FBFD-3820-446E-89CC-3B67708CE29D}">
      <dgm:prSet/>
      <dgm:spPr/>
      <dgm:t>
        <a:bodyPr/>
        <a:lstStyle/>
        <a:p>
          <a:endParaRPr lang="en-US"/>
        </a:p>
      </dgm:t>
    </dgm:pt>
    <dgm:pt modelId="{1A54E499-4B27-45F0-B339-456913210268}">
      <dgm:prSet/>
      <dgm:spPr/>
      <dgm:t>
        <a:bodyPr/>
        <a:lstStyle/>
        <a:p>
          <a:r>
            <a:rPr lang="en-US" b="1" dirty="0"/>
            <a:t>Regulated Differently </a:t>
          </a:r>
          <a:r>
            <a:rPr lang="en-US" dirty="0"/>
            <a:t>– They operate under specific financial laws but are not subject to the same stringent regulations as commercial banks.</a:t>
          </a:r>
        </a:p>
      </dgm:t>
    </dgm:pt>
    <dgm:pt modelId="{69845267-6919-4BA8-AD09-C60FEA62EB42}" type="parTrans" cxnId="{D3BAC50A-38DE-4B89-AC3B-9F2271D6DC7C}">
      <dgm:prSet/>
      <dgm:spPr/>
      <dgm:t>
        <a:bodyPr/>
        <a:lstStyle/>
        <a:p>
          <a:endParaRPr lang="en-US"/>
        </a:p>
      </dgm:t>
    </dgm:pt>
    <dgm:pt modelId="{D1B527C5-FA5D-4401-AEF9-CC3B198B84D4}" type="sibTrans" cxnId="{D3BAC50A-38DE-4B89-AC3B-9F2271D6DC7C}">
      <dgm:prSet/>
      <dgm:spPr/>
      <dgm:t>
        <a:bodyPr/>
        <a:lstStyle/>
        <a:p>
          <a:endParaRPr lang="en-US"/>
        </a:p>
      </dgm:t>
    </dgm:pt>
    <dgm:pt modelId="{67577D8A-815C-4AEC-B7B3-487F27653B35}">
      <dgm:prSet/>
      <dgm:spPr/>
      <dgm:t>
        <a:bodyPr/>
        <a:lstStyle/>
        <a:p>
          <a:r>
            <a:rPr lang="en-US" b="1" dirty="0"/>
            <a:t>Diverse Services</a:t>
          </a:r>
          <a:r>
            <a:rPr lang="en-US" dirty="0"/>
            <a:t> – They provide loans, microfinance, leasing, insurance, remittances, mobile money, and investment products.</a:t>
          </a:r>
        </a:p>
      </dgm:t>
    </dgm:pt>
    <dgm:pt modelId="{80C17314-4DC1-4643-AC8D-5C7C331A0FC1}" type="parTrans" cxnId="{650A3197-8407-4196-B859-5B7CCA56C29E}">
      <dgm:prSet/>
      <dgm:spPr/>
      <dgm:t>
        <a:bodyPr/>
        <a:lstStyle/>
        <a:p>
          <a:endParaRPr lang="en-US"/>
        </a:p>
      </dgm:t>
    </dgm:pt>
    <dgm:pt modelId="{A3C90AFB-7DBE-4342-B229-7B8EAB78AAFF}" type="sibTrans" cxnId="{650A3197-8407-4196-B859-5B7CCA56C29E}">
      <dgm:prSet/>
      <dgm:spPr/>
      <dgm:t>
        <a:bodyPr/>
        <a:lstStyle/>
        <a:p>
          <a:endParaRPr lang="en-US"/>
        </a:p>
      </dgm:t>
    </dgm:pt>
    <dgm:pt modelId="{7758F3A3-3A7C-4A95-A909-3CC01FDDBEDD}">
      <dgm:prSet/>
      <dgm:spPr/>
      <dgm:t>
        <a:bodyPr/>
        <a:lstStyle/>
        <a:p>
          <a:r>
            <a:rPr lang="en-US" b="1" dirty="0"/>
            <a:t>Target Underserved Markets</a:t>
          </a:r>
          <a:r>
            <a:rPr lang="en-US" dirty="0"/>
            <a:t> – They often serve SMEs, low-income individuals, and informal businesses that lack access to traditional banking.</a:t>
          </a:r>
        </a:p>
      </dgm:t>
    </dgm:pt>
    <dgm:pt modelId="{35544B2D-1784-4101-BDEF-F1DC6C614A3B}" type="parTrans" cxnId="{575CA24F-2065-4BCA-84C1-8715B36B8D13}">
      <dgm:prSet/>
      <dgm:spPr/>
      <dgm:t>
        <a:bodyPr/>
        <a:lstStyle/>
        <a:p>
          <a:endParaRPr lang="en-US"/>
        </a:p>
      </dgm:t>
    </dgm:pt>
    <dgm:pt modelId="{81BF14F6-ED31-4BB5-91DA-F51FE52CD91A}" type="sibTrans" cxnId="{575CA24F-2065-4BCA-84C1-8715B36B8D13}">
      <dgm:prSet/>
      <dgm:spPr/>
      <dgm:t>
        <a:bodyPr/>
        <a:lstStyle/>
        <a:p>
          <a:endParaRPr lang="en-US"/>
        </a:p>
      </dgm:t>
    </dgm:pt>
    <dgm:pt modelId="{2A84DF7A-41B5-41ED-96CE-E96CD0741248}">
      <dgm:prSet/>
      <dgm:spPr/>
      <dgm:t>
        <a:bodyPr/>
        <a:lstStyle/>
        <a:p>
          <a:r>
            <a:rPr lang="en-US" b="1" dirty="0"/>
            <a:t>Flexible and Innovative Products </a:t>
          </a:r>
          <a:r>
            <a:rPr lang="en-US" dirty="0"/>
            <a:t>– </a:t>
          </a:r>
          <a:r>
            <a:rPr lang="en-US" dirty="0" err="1"/>
            <a:t>Quickloan</a:t>
          </a:r>
          <a:r>
            <a:rPr lang="en-US" dirty="0"/>
            <a:t> by </a:t>
          </a:r>
          <a:r>
            <a:rPr lang="en-US"/>
            <a:t>Letshego, Pay-as-you-go </a:t>
          </a:r>
          <a:r>
            <a:rPr lang="en-US" dirty="0"/>
            <a:t>solar financing (e.g., M-KOPA</a:t>
          </a:r>
        </a:p>
      </dgm:t>
    </dgm:pt>
    <dgm:pt modelId="{1EDA020A-5773-482D-B25F-60052FAFD652}" type="parTrans" cxnId="{9B661528-E0BE-4E54-8178-63FA24841803}">
      <dgm:prSet/>
      <dgm:spPr/>
    </dgm:pt>
    <dgm:pt modelId="{ABDB075F-67B8-4B1D-8BA3-0AF102D2601D}" type="sibTrans" cxnId="{9B661528-E0BE-4E54-8178-63FA24841803}">
      <dgm:prSet/>
      <dgm:spPr/>
    </dgm:pt>
    <dgm:pt modelId="{218BE0E0-AE1E-4770-AD13-8C55302AB44D}" type="pres">
      <dgm:prSet presAssocID="{7BA5B251-8C6D-438A-B474-8408DE4414B1}" presName="vert0" presStyleCnt="0">
        <dgm:presLayoutVars>
          <dgm:dir/>
          <dgm:animOne val="branch"/>
          <dgm:animLvl val="lvl"/>
        </dgm:presLayoutVars>
      </dgm:prSet>
      <dgm:spPr/>
    </dgm:pt>
    <dgm:pt modelId="{7823D8DB-F5CA-43D4-80ED-8AD7B88E37C5}" type="pres">
      <dgm:prSet presAssocID="{5B68BB8C-C42F-4DE5-9F7D-E30DBB74E990}" presName="thickLine" presStyleLbl="alignNode1" presStyleIdx="0" presStyleCnt="5"/>
      <dgm:spPr/>
    </dgm:pt>
    <dgm:pt modelId="{2C302926-B988-49BB-B878-34AE2626FF88}" type="pres">
      <dgm:prSet presAssocID="{5B68BB8C-C42F-4DE5-9F7D-E30DBB74E990}" presName="horz1" presStyleCnt="0"/>
      <dgm:spPr/>
    </dgm:pt>
    <dgm:pt modelId="{4FD02F19-A34F-4B98-B16A-1BD814D5968D}" type="pres">
      <dgm:prSet presAssocID="{5B68BB8C-C42F-4DE5-9F7D-E30DBB74E990}" presName="tx1" presStyleLbl="revTx" presStyleIdx="0" presStyleCnt="5"/>
      <dgm:spPr/>
    </dgm:pt>
    <dgm:pt modelId="{C88A55D8-3734-4347-A44B-0DEBDA116619}" type="pres">
      <dgm:prSet presAssocID="{5B68BB8C-C42F-4DE5-9F7D-E30DBB74E990}" presName="vert1" presStyleCnt="0"/>
      <dgm:spPr/>
    </dgm:pt>
    <dgm:pt modelId="{79A5E9D4-67C2-4E22-807C-0A7A9EEED3B1}" type="pres">
      <dgm:prSet presAssocID="{1A54E499-4B27-45F0-B339-456913210268}" presName="thickLine" presStyleLbl="alignNode1" presStyleIdx="1" presStyleCnt="5"/>
      <dgm:spPr/>
    </dgm:pt>
    <dgm:pt modelId="{B5B9A666-AF7F-404C-A29B-EAA971A1E6D5}" type="pres">
      <dgm:prSet presAssocID="{1A54E499-4B27-45F0-B339-456913210268}" presName="horz1" presStyleCnt="0"/>
      <dgm:spPr/>
    </dgm:pt>
    <dgm:pt modelId="{9CB38DF0-0FAD-4389-9B2D-DA88D14D0B71}" type="pres">
      <dgm:prSet presAssocID="{1A54E499-4B27-45F0-B339-456913210268}" presName="tx1" presStyleLbl="revTx" presStyleIdx="1" presStyleCnt="5"/>
      <dgm:spPr/>
    </dgm:pt>
    <dgm:pt modelId="{95A2639D-5341-4600-BA6D-0E409D340C10}" type="pres">
      <dgm:prSet presAssocID="{1A54E499-4B27-45F0-B339-456913210268}" presName="vert1" presStyleCnt="0"/>
      <dgm:spPr/>
    </dgm:pt>
    <dgm:pt modelId="{012E8FE2-5D8F-45BB-B40C-1CB4B76697AF}" type="pres">
      <dgm:prSet presAssocID="{67577D8A-815C-4AEC-B7B3-487F27653B35}" presName="thickLine" presStyleLbl="alignNode1" presStyleIdx="2" presStyleCnt="5"/>
      <dgm:spPr/>
    </dgm:pt>
    <dgm:pt modelId="{D985D493-D068-4D4A-9B2C-C1DF38E4CC7A}" type="pres">
      <dgm:prSet presAssocID="{67577D8A-815C-4AEC-B7B3-487F27653B35}" presName="horz1" presStyleCnt="0"/>
      <dgm:spPr/>
    </dgm:pt>
    <dgm:pt modelId="{288D52DA-A9B5-43DB-991C-C03475B7AC7B}" type="pres">
      <dgm:prSet presAssocID="{67577D8A-815C-4AEC-B7B3-487F27653B35}" presName="tx1" presStyleLbl="revTx" presStyleIdx="2" presStyleCnt="5"/>
      <dgm:spPr/>
    </dgm:pt>
    <dgm:pt modelId="{914CF308-83C7-44ED-A76E-BC13D7EE14FD}" type="pres">
      <dgm:prSet presAssocID="{67577D8A-815C-4AEC-B7B3-487F27653B35}" presName="vert1" presStyleCnt="0"/>
      <dgm:spPr/>
    </dgm:pt>
    <dgm:pt modelId="{C4912A4F-F8F4-406C-90BF-4E79C01C2ED1}" type="pres">
      <dgm:prSet presAssocID="{7758F3A3-3A7C-4A95-A909-3CC01FDDBEDD}" presName="thickLine" presStyleLbl="alignNode1" presStyleIdx="3" presStyleCnt="5"/>
      <dgm:spPr/>
    </dgm:pt>
    <dgm:pt modelId="{E97C8D1E-53A2-48FC-82BD-283CEB229B67}" type="pres">
      <dgm:prSet presAssocID="{7758F3A3-3A7C-4A95-A909-3CC01FDDBEDD}" presName="horz1" presStyleCnt="0"/>
      <dgm:spPr/>
    </dgm:pt>
    <dgm:pt modelId="{9EFFDA3F-D2B5-4995-BFB5-279944217BCF}" type="pres">
      <dgm:prSet presAssocID="{7758F3A3-3A7C-4A95-A909-3CC01FDDBEDD}" presName="tx1" presStyleLbl="revTx" presStyleIdx="3" presStyleCnt="5"/>
      <dgm:spPr/>
    </dgm:pt>
    <dgm:pt modelId="{E62FC6A9-FAF8-4F0A-AF3C-6674954C54D9}" type="pres">
      <dgm:prSet presAssocID="{7758F3A3-3A7C-4A95-A909-3CC01FDDBEDD}" presName="vert1" presStyleCnt="0"/>
      <dgm:spPr/>
    </dgm:pt>
    <dgm:pt modelId="{484AFE4B-1526-423E-BBC3-425F007EFB38}" type="pres">
      <dgm:prSet presAssocID="{2A84DF7A-41B5-41ED-96CE-E96CD0741248}" presName="thickLine" presStyleLbl="alignNode1" presStyleIdx="4" presStyleCnt="5"/>
      <dgm:spPr/>
    </dgm:pt>
    <dgm:pt modelId="{F5AC2651-3DAC-4967-BEA8-5F4A917C4A72}" type="pres">
      <dgm:prSet presAssocID="{2A84DF7A-41B5-41ED-96CE-E96CD0741248}" presName="horz1" presStyleCnt="0"/>
      <dgm:spPr/>
    </dgm:pt>
    <dgm:pt modelId="{986CB20F-8C37-4511-9C39-7A74F7382EDB}" type="pres">
      <dgm:prSet presAssocID="{2A84DF7A-41B5-41ED-96CE-E96CD0741248}" presName="tx1" presStyleLbl="revTx" presStyleIdx="4" presStyleCnt="5"/>
      <dgm:spPr/>
    </dgm:pt>
    <dgm:pt modelId="{19035CAA-3751-42CB-A246-A137A0DBEB6A}" type="pres">
      <dgm:prSet presAssocID="{2A84DF7A-41B5-41ED-96CE-E96CD0741248}" presName="vert1" presStyleCnt="0"/>
      <dgm:spPr/>
    </dgm:pt>
  </dgm:ptLst>
  <dgm:cxnLst>
    <dgm:cxn modelId="{D3BAC50A-38DE-4B89-AC3B-9F2271D6DC7C}" srcId="{7BA5B251-8C6D-438A-B474-8408DE4414B1}" destId="{1A54E499-4B27-45F0-B339-456913210268}" srcOrd="1" destOrd="0" parTransId="{69845267-6919-4BA8-AD09-C60FEA62EB42}" sibTransId="{D1B527C5-FA5D-4401-AEF9-CC3B198B84D4}"/>
    <dgm:cxn modelId="{4A1D4C22-1A8F-4AB0-A189-20969353F801}" type="presOf" srcId="{2A84DF7A-41B5-41ED-96CE-E96CD0741248}" destId="{986CB20F-8C37-4511-9C39-7A74F7382EDB}" srcOrd="0" destOrd="0" presId="urn:microsoft.com/office/officeart/2008/layout/LinedList"/>
    <dgm:cxn modelId="{9B661528-E0BE-4E54-8178-63FA24841803}" srcId="{7BA5B251-8C6D-438A-B474-8408DE4414B1}" destId="{2A84DF7A-41B5-41ED-96CE-E96CD0741248}" srcOrd="4" destOrd="0" parTransId="{1EDA020A-5773-482D-B25F-60052FAFD652}" sibTransId="{ABDB075F-67B8-4B1D-8BA3-0AF102D2601D}"/>
    <dgm:cxn modelId="{712E7569-66F2-44E3-8428-78CAF23542AD}" type="presOf" srcId="{1A54E499-4B27-45F0-B339-456913210268}" destId="{9CB38DF0-0FAD-4389-9B2D-DA88D14D0B71}" srcOrd="0" destOrd="0" presId="urn:microsoft.com/office/officeart/2008/layout/LinedList"/>
    <dgm:cxn modelId="{16161A4A-86D5-46D7-800A-00CDD42E9C7E}" type="presOf" srcId="{7758F3A3-3A7C-4A95-A909-3CC01FDDBEDD}" destId="{9EFFDA3F-D2B5-4995-BFB5-279944217BCF}" srcOrd="0" destOrd="0" presId="urn:microsoft.com/office/officeart/2008/layout/LinedList"/>
    <dgm:cxn modelId="{575CA24F-2065-4BCA-84C1-8715B36B8D13}" srcId="{7BA5B251-8C6D-438A-B474-8408DE4414B1}" destId="{7758F3A3-3A7C-4A95-A909-3CC01FDDBEDD}" srcOrd="3" destOrd="0" parTransId="{35544B2D-1784-4101-BDEF-F1DC6C614A3B}" sibTransId="{81BF14F6-ED31-4BB5-91DA-F51FE52CD91A}"/>
    <dgm:cxn modelId="{516BA852-4C19-4AD1-AE03-5A95FDF202B7}" type="presOf" srcId="{67577D8A-815C-4AEC-B7B3-487F27653B35}" destId="{288D52DA-A9B5-43DB-991C-C03475B7AC7B}" srcOrd="0" destOrd="0" presId="urn:microsoft.com/office/officeart/2008/layout/LinedList"/>
    <dgm:cxn modelId="{A9FE2480-29B6-482C-ADAB-D904434D7095}" type="presOf" srcId="{5B68BB8C-C42F-4DE5-9F7D-E30DBB74E990}" destId="{4FD02F19-A34F-4B98-B16A-1BD814D5968D}" srcOrd="0" destOrd="0" presId="urn:microsoft.com/office/officeart/2008/layout/LinedList"/>
    <dgm:cxn modelId="{ED199989-6F21-4DA2-9FC9-B10D925348FD}" type="presOf" srcId="{7BA5B251-8C6D-438A-B474-8408DE4414B1}" destId="{218BE0E0-AE1E-4770-AD13-8C55302AB44D}" srcOrd="0" destOrd="0" presId="urn:microsoft.com/office/officeart/2008/layout/LinedList"/>
    <dgm:cxn modelId="{650A3197-8407-4196-B859-5B7CCA56C29E}" srcId="{7BA5B251-8C6D-438A-B474-8408DE4414B1}" destId="{67577D8A-815C-4AEC-B7B3-487F27653B35}" srcOrd="2" destOrd="0" parTransId="{80C17314-4DC1-4643-AC8D-5C7C331A0FC1}" sibTransId="{A3C90AFB-7DBE-4342-B229-7B8EAB78AAFF}"/>
    <dgm:cxn modelId="{9322FBFD-3820-446E-89CC-3B67708CE29D}" srcId="{7BA5B251-8C6D-438A-B474-8408DE4414B1}" destId="{5B68BB8C-C42F-4DE5-9F7D-E30DBB74E990}" srcOrd="0" destOrd="0" parTransId="{0E5B9B31-CFC0-4DEE-9DB4-D3C57E99A330}" sibTransId="{50EE7ED7-5037-4D0B-90CF-565C49E37D88}"/>
    <dgm:cxn modelId="{E6A948FC-C4FD-4593-B49D-8A7CE7442DB9}" type="presParOf" srcId="{218BE0E0-AE1E-4770-AD13-8C55302AB44D}" destId="{7823D8DB-F5CA-43D4-80ED-8AD7B88E37C5}" srcOrd="0" destOrd="0" presId="urn:microsoft.com/office/officeart/2008/layout/LinedList"/>
    <dgm:cxn modelId="{084D55B4-065B-4EA6-A4BA-A085EC4EF90F}" type="presParOf" srcId="{218BE0E0-AE1E-4770-AD13-8C55302AB44D}" destId="{2C302926-B988-49BB-B878-34AE2626FF88}" srcOrd="1" destOrd="0" presId="urn:microsoft.com/office/officeart/2008/layout/LinedList"/>
    <dgm:cxn modelId="{D66A2658-0DAE-43E6-A9BD-1330EA6456FB}" type="presParOf" srcId="{2C302926-B988-49BB-B878-34AE2626FF88}" destId="{4FD02F19-A34F-4B98-B16A-1BD814D5968D}" srcOrd="0" destOrd="0" presId="urn:microsoft.com/office/officeart/2008/layout/LinedList"/>
    <dgm:cxn modelId="{C09EFF27-F053-401B-93FD-9061C745A59B}" type="presParOf" srcId="{2C302926-B988-49BB-B878-34AE2626FF88}" destId="{C88A55D8-3734-4347-A44B-0DEBDA116619}" srcOrd="1" destOrd="0" presId="urn:microsoft.com/office/officeart/2008/layout/LinedList"/>
    <dgm:cxn modelId="{58833202-C9B6-458E-93B2-35CA919E5AA7}" type="presParOf" srcId="{218BE0E0-AE1E-4770-AD13-8C55302AB44D}" destId="{79A5E9D4-67C2-4E22-807C-0A7A9EEED3B1}" srcOrd="2" destOrd="0" presId="urn:microsoft.com/office/officeart/2008/layout/LinedList"/>
    <dgm:cxn modelId="{FE458352-C489-4E42-B17E-0F585DA305EC}" type="presParOf" srcId="{218BE0E0-AE1E-4770-AD13-8C55302AB44D}" destId="{B5B9A666-AF7F-404C-A29B-EAA971A1E6D5}" srcOrd="3" destOrd="0" presId="urn:microsoft.com/office/officeart/2008/layout/LinedList"/>
    <dgm:cxn modelId="{7EEC9534-6808-4A24-896D-A7E4B6FBE03B}" type="presParOf" srcId="{B5B9A666-AF7F-404C-A29B-EAA971A1E6D5}" destId="{9CB38DF0-0FAD-4389-9B2D-DA88D14D0B71}" srcOrd="0" destOrd="0" presId="urn:microsoft.com/office/officeart/2008/layout/LinedList"/>
    <dgm:cxn modelId="{AEA53580-1949-4138-A905-7EC6BF6F5D36}" type="presParOf" srcId="{B5B9A666-AF7F-404C-A29B-EAA971A1E6D5}" destId="{95A2639D-5341-4600-BA6D-0E409D340C10}" srcOrd="1" destOrd="0" presId="urn:microsoft.com/office/officeart/2008/layout/LinedList"/>
    <dgm:cxn modelId="{A1F30AD6-1CB2-4F0E-B528-30F8E6F1A5D4}" type="presParOf" srcId="{218BE0E0-AE1E-4770-AD13-8C55302AB44D}" destId="{012E8FE2-5D8F-45BB-B40C-1CB4B76697AF}" srcOrd="4" destOrd="0" presId="urn:microsoft.com/office/officeart/2008/layout/LinedList"/>
    <dgm:cxn modelId="{1FE8A34B-13F0-437B-A1D6-60B9DA0D62EC}" type="presParOf" srcId="{218BE0E0-AE1E-4770-AD13-8C55302AB44D}" destId="{D985D493-D068-4D4A-9B2C-C1DF38E4CC7A}" srcOrd="5" destOrd="0" presId="urn:microsoft.com/office/officeart/2008/layout/LinedList"/>
    <dgm:cxn modelId="{399DB620-E090-453D-8DB4-54CEC6862C7A}" type="presParOf" srcId="{D985D493-D068-4D4A-9B2C-C1DF38E4CC7A}" destId="{288D52DA-A9B5-43DB-991C-C03475B7AC7B}" srcOrd="0" destOrd="0" presId="urn:microsoft.com/office/officeart/2008/layout/LinedList"/>
    <dgm:cxn modelId="{42B1B60E-63E0-4EA6-88AE-8B620B3A528D}" type="presParOf" srcId="{D985D493-D068-4D4A-9B2C-C1DF38E4CC7A}" destId="{914CF308-83C7-44ED-A76E-BC13D7EE14FD}" srcOrd="1" destOrd="0" presId="urn:microsoft.com/office/officeart/2008/layout/LinedList"/>
    <dgm:cxn modelId="{D90D92A8-6027-4E56-AD91-D7173EA0F544}" type="presParOf" srcId="{218BE0E0-AE1E-4770-AD13-8C55302AB44D}" destId="{C4912A4F-F8F4-406C-90BF-4E79C01C2ED1}" srcOrd="6" destOrd="0" presId="urn:microsoft.com/office/officeart/2008/layout/LinedList"/>
    <dgm:cxn modelId="{B79A788A-26C5-448B-8660-184579D975B7}" type="presParOf" srcId="{218BE0E0-AE1E-4770-AD13-8C55302AB44D}" destId="{E97C8D1E-53A2-48FC-82BD-283CEB229B67}" srcOrd="7" destOrd="0" presId="urn:microsoft.com/office/officeart/2008/layout/LinedList"/>
    <dgm:cxn modelId="{6BE36450-A51D-49EB-98B8-222215592C82}" type="presParOf" srcId="{E97C8D1E-53A2-48FC-82BD-283CEB229B67}" destId="{9EFFDA3F-D2B5-4995-BFB5-279944217BCF}" srcOrd="0" destOrd="0" presId="urn:microsoft.com/office/officeart/2008/layout/LinedList"/>
    <dgm:cxn modelId="{9289D1A7-F1AB-4FBA-9FC9-BCC39B95ADEC}" type="presParOf" srcId="{E97C8D1E-53A2-48FC-82BD-283CEB229B67}" destId="{E62FC6A9-FAF8-4F0A-AF3C-6674954C54D9}" srcOrd="1" destOrd="0" presId="urn:microsoft.com/office/officeart/2008/layout/LinedList"/>
    <dgm:cxn modelId="{1BA71B11-6BF1-4A6E-A09D-FB32310C5FBF}" type="presParOf" srcId="{218BE0E0-AE1E-4770-AD13-8C55302AB44D}" destId="{484AFE4B-1526-423E-BBC3-425F007EFB38}" srcOrd="8" destOrd="0" presId="urn:microsoft.com/office/officeart/2008/layout/LinedList"/>
    <dgm:cxn modelId="{D81DE2F1-9383-4CE5-ACF3-420F4B139335}" type="presParOf" srcId="{218BE0E0-AE1E-4770-AD13-8C55302AB44D}" destId="{F5AC2651-3DAC-4967-BEA8-5F4A917C4A72}" srcOrd="9" destOrd="0" presId="urn:microsoft.com/office/officeart/2008/layout/LinedList"/>
    <dgm:cxn modelId="{DF14CBA0-686D-4CBC-AEAA-71D7E14472E0}" type="presParOf" srcId="{F5AC2651-3DAC-4967-BEA8-5F4A917C4A72}" destId="{986CB20F-8C37-4511-9C39-7A74F7382EDB}" srcOrd="0" destOrd="0" presId="urn:microsoft.com/office/officeart/2008/layout/LinedList"/>
    <dgm:cxn modelId="{038B0312-909D-4DF0-B965-279090C149AE}" type="presParOf" srcId="{F5AC2651-3DAC-4967-BEA8-5F4A917C4A72}" destId="{19035CAA-3751-42CB-A246-A137A0DBEB6A}"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B3A8025-1C6D-48EB-9BBA-29C117CE011F}"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CEF26D07-E316-4360-8DA1-BF5B8826BB9B}">
      <dgm:prSet phldrT="[Text]"/>
      <dgm:spPr/>
      <dgm:t>
        <a:bodyPr/>
        <a:lstStyle/>
        <a:p>
          <a:r>
            <a:rPr lang="en-US" b="1" dirty="0"/>
            <a:t>S&amp;L /</a:t>
          </a:r>
        </a:p>
        <a:p>
          <a:r>
            <a:rPr lang="en-US" b="1" dirty="0"/>
            <a:t>Microfinance (DTI)</a:t>
          </a:r>
        </a:p>
      </dgm:t>
    </dgm:pt>
    <dgm:pt modelId="{FCC750C1-108C-4B98-8B01-FDEB41634E21}" type="parTrans" cxnId="{0777C204-2992-4D1F-B70F-4E372D20DF46}">
      <dgm:prSet/>
      <dgm:spPr/>
      <dgm:t>
        <a:bodyPr/>
        <a:lstStyle/>
        <a:p>
          <a:endParaRPr lang="en-US" b="1"/>
        </a:p>
      </dgm:t>
    </dgm:pt>
    <dgm:pt modelId="{E1F193F0-56B9-4525-9509-6BC9E883E974}" type="sibTrans" cxnId="{0777C204-2992-4D1F-B70F-4E372D20DF46}">
      <dgm:prSet/>
      <dgm:spPr/>
      <dgm:t>
        <a:bodyPr/>
        <a:lstStyle/>
        <a:p>
          <a:endParaRPr lang="en-US" b="1"/>
        </a:p>
      </dgm:t>
    </dgm:pt>
    <dgm:pt modelId="{8DC97A4E-BB07-4620-8B4A-BDB4CD19C334}">
      <dgm:prSet phldrT="[Text]"/>
      <dgm:spPr/>
      <dgm:t>
        <a:bodyPr/>
        <a:lstStyle/>
        <a:p>
          <a:r>
            <a:rPr lang="en-US" b="1" dirty="0"/>
            <a:t>Insurance</a:t>
          </a:r>
        </a:p>
      </dgm:t>
    </dgm:pt>
    <dgm:pt modelId="{060EAE44-A0B1-43CC-BD76-2E54C5C832E0}" type="parTrans" cxnId="{B0976C4B-1FAC-4D9A-A251-CDAA1D9D1174}">
      <dgm:prSet/>
      <dgm:spPr/>
      <dgm:t>
        <a:bodyPr/>
        <a:lstStyle/>
        <a:p>
          <a:endParaRPr lang="en-US" b="1"/>
        </a:p>
      </dgm:t>
    </dgm:pt>
    <dgm:pt modelId="{34EE9AC8-B7CC-4A36-B856-DE4BBEC20EE1}" type="sibTrans" cxnId="{B0976C4B-1FAC-4D9A-A251-CDAA1D9D1174}">
      <dgm:prSet/>
      <dgm:spPr/>
      <dgm:t>
        <a:bodyPr/>
        <a:lstStyle/>
        <a:p>
          <a:endParaRPr lang="en-US" b="1"/>
        </a:p>
      </dgm:t>
    </dgm:pt>
    <dgm:pt modelId="{A9A51FE6-E647-4B20-94FD-1F495F174822}">
      <dgm:prSet phldrT="[Text]"/>
      <dgm:spPr/>
      <dgm:t>
        <a:bodyPr/>
        <a:lstStyle/>
        <a:p>
          <a:r>
            <a:rPr lang="en-US" b="1" dirty="0"/>
            <a:t>Pension</a:t>
          </a:r>
        </a:p>
      </dgm:t>
    </dgm:pt>
    <dgm:pt modelId="{CA150AB4-43AC-4DF9-9D41-AA87ABB62BC8}" type="parTrans" cxnId="{6C9F291E-9FCE-4FED-A542-B96B00AB02EB}">
      <dgm:prSet/>
      <dgm:spPr/>
      <dgm:t>
        <a:bodyPr/>
        <a:lstStyle/>
        <a:p>
          <a:endParaRPr lang="en-US" b="1"/>
        </a:p>
      </dgm:t>
    </dgm:pt>
    <dgm:pt modelId="{B00BB685-3963-42CF-88FC-962392F9CD7D}" type="sibTrans" cxnId="{6C9F291E-9FCE-4FED-A542-B96B00AB02EB}">
      <dgm:prSet/>
      <dgm:spPr/>
      <dgm:t>
        <a:bodyPr/>
        <a:lstStyle/>
        <a:p>
          <a:endParaRPr lang="en-US" b="1"/>
        </a:p>
      </dgm:t>
    </dgm:pt>
    <dgm:pt modelId="{2AC0FC5F-B362-4E49-911D-B67717147A60}">
      <dgm:prSet phldrT="[Text]"/>
      <dgm:spPr/>
      <dgm:t>
        <a:bodyPr/>
        <a:lstStyle/>
        <a:p>
          <a:r>
            <a:rPr lang="en-US" b="1" dirty="0"/>
            <a:t>Leasing &amp; Finance</a:t>
          </a:r>
        </a:p>
      </dgm:t>
    </dgm:pt>
    <dgm:pt modelId="{F3FFFB37-3294-4DCD-ABFF-96E30DBEE1A7}" type="parTrans" cxnId="{8E289E10-5526-4175-8C3B-7E5D741CABEE}">
      <dgm:prSet/>
      <dgm:spPr/>
      <dgm:t>
        <a:bodyPr/>
        <a:lstStyle/>
        <a:p>
          <a:endParaRPr lang="en-US" b="1"/>
        </a:p>
      </dgm:t>
    </dgm:pt>
    <dgm:pt modelId="{178AAA31-C049-4546-9B41-FF0738AB8D3D}" type="sibTrans" cxnId="{8E289E10-5526-4175-8C3B-7E5D741CABEE}">
      <dgm:prSet/>
      <dgm:spPr/>
      <dgm:t>
        <a:bodyPr/>
        <a:lstStyle/>
        <a:p>
          <a:endParaRPr lang="en-US" b="1"/>
        </a:p>
      </dgm:t>
    </dgm:pt>
    <dgm:pt modelId="{D497A958-7714-425C-A1E1-F58D7A7B221F}">
      <dgm:prSet phldrT="[Text]"/>
      <dgm:spPr/>
      <dgm:t>
        <a:bodyPr/>
        <a:lstStyle/>
        <a:p>
          <a:r>
            <a:rPr lang="en-US" b="1" dirty="0"/>
            <a:t>EMIs &amp; </a:t>
          </a:r>
          <a:r>
            <a:rPr lang="en-US" b="1" dirty="0" err="1"/>
            <a:t>FinTechs</a:t>
          </a:r>
          <a:endParaRPr lang="en-US" b="1" dirty="0"/>
        </a:p>
      </dgm:t>
    </dgm:pt>
    <dgm:pt modelId="{5E3508C3-8A3D-4A8C-B23D-B7B3C35D4497}" type="parTrans" cxnId="{7D545135-6082-404A-B19D-0B759F13C8AA}">
      <dgm:prSet/>
      <dgm:spPr/>
      <dgm:t>
        <a:bodyPr/>
        <a:lstStyle/>
        <a:p>
          <a:endParaRPr lang="en-US" b="1"/>
        </a:p>
      </dgm:t>
    </dgm:pt>
    <dgm:pt modelId="{53680357-10A7-41D3-9047-53982A1FDD6D}" type="sibTrans" cxnId="{7D545135-6082-404A-B19D-0B759F13C8AA}">
      <dgm:prSet/>
      <dgm:spPr/>
      <dgm:t>
        <a:bodyPr/>
        <a:lstStyle/>
        <a:p>
          <a:endParaRPr lang="en-US" b="1"/>
        </a:p>
      </dgm:t>
    </dgm:pt>
    <dgm:pt modelId="{88A52763-D46B-4A91-B7BB-F29542A80C44}">
      <dgm:prSet phldrT="[Text]"/>
      <dgm:spPr/>
      <dgm:t>
        <a:bodyPr/>
        <a:lstStyle/>
        <a:p>
          <a:r>
            <a:rPr lang="en-US" b="1" dirty="0"/>
            <a:t>SACCOs (Credit Unions)</a:t>
          </a:r>
        </a:p>
      </dgm:t>
    </dgm:pt>
    <dgm:pt modelId="{57462521-B729-4BC0-A3E2-313A731AAFDD}" type="parTrans" cxnId="{1EC68D97-9F7B-4C37-BEE5-ED7439DFDDEF}">
      <dgm:prSet/>
      <dgm:spPr/>
      <dgm:t>
        <a:bodyPr/>
        <a:lstStyle/>
        <a:p>
          <a:endParaRPr lang="en-US" b="1"/>
        </a:p>
      </dgm:t>
    </dgm:pt>
    <dgm:pt modelId="{A3C1A92A-0DA7-4D16-9FE4-406927F2A918}" type="sibTrans" cxnId="{1EC68D97-9F7B-4C37-BEE5-ED7439DFDDEF}">
      <dgm:prSet/>
      <dgm:spPr/>
      <dgm:t>
        <a:bodyPr/>
        <a:lstStyle/>
        <a:p>
          <a:endParaRPr lang="en-US" b="1"/>
        </a:p>
      </dgm:t>
    </dgm:pt>
    <dgm:pt modelId="{B5CD061A-E470-40C2-B400-E7765BB7F782}">
      <dgm:prSet phldrT="[Text]"/>
      <dgm:spPr/>
      <dgm:t>
        <a:bodyPr/>
        <a:lstStyle/>
        <a:p>
          <a:r>
            <a:rPr lang="en-US" b="1" dirty="0"/>
            <a:t>Remittances</a:t>
          </a:r>
        </a:p>
      </dgm:t>
    </dgm:pt>
    <dgm:pt modelId="{2E89B910-19E5-4E5E-88CF-4B7A99C90B7F}" type="parTrans" cxnId="{B48F3E92-FBCE-4278-90DA-A0A05EC0D8F7}">
      <dgm:prSet/>
      <dgm:spPr/>
      <dgm:t>
        <a:bodyPr/>
        <a:lstStyle/>
        <a:p>
          <a:endParaRPr lang="en-US" b="1"/>
        </a:p>
      </dgm:t>
    </dgm:pt>
    <dgm:pt modelId="{485BD09B-0B18-44B1-9952-59D55E4A1A5F}" type="sibTrans" cxnId="{B48F3E92-FBCE-4278-90DA-A0A05EC0D8F7}">
      <dgm:prSet/>
      <dgm:spPr/>
      <dgm:t>
        <a:bodyPr/>
        <a:lstStyle/>
        <a:p>
          <a:endParaRPr lang="en-US" b="1"/>
        </a:p>
      </dgm:t>
    </dgm:pt>
    <dgm:pt modelId="{FF9D743C-85E2-44AC-9E81-C60B019D7D88}">
      <dgm:prSet phldrT="[Text]"/>
      <dgm:spPr/>
      <dgm:t>
        <a:bodyPr/>
        <a:lstStyle/>
        <a:p>
          <a:r>
            <a:rPr lang="en-US" b="1" dirty="0"/>
            <a:t>Capital Market Intermediaries</a:t>
          </a:r>
        </a:p>
      </dgm:t>
    </dgm:pt>
    <dgm:pt modelId="{7C70A962-986C-4B62-B272-8F4AD7C9F20F}" type="parTrans" cxnId="{70541EC8-204D-490F-917D-53E8D8206C09}">
      <dgm:prSet/>
      <dgm:spPr/>
      <dgm:t>
        <a:bodyPr/>
        <a:lstStyle/>
        <a:p>
          <a:endParaRPr lang="en-US"/>
        </a:p>
      </dgm:t>
    </dgm:pt>
    <dgm:pt modelId="{AB66D4D5-C3AF-40CE-858E-54B251DA6260}" type="sibTrans" cxnId="{70541EC8-204D-490F-917D-53E8D8206C09}">
      <dgm:prSet/>
      <dgm:spPr/>
      <dgm:t>
        <a:bodyPr/>
        <a:lstStyle/>
        <a:p>
          <a:endParaRPr lang="en-US"/>
        </a:p>
      </dgm:t>
    </dgm:pt>
    <dgm:pt modelId="{B246241D-22AE-496C-A386-3D2F5323E66A}" type="pres">
      <dgm:prSet presAssocID="{6B3A8025-1C6D-48EB-9BBA-29C117CE011F}" presName="diagram" presStyleCnt="0">
        <dgm:presLayoutVars>
          <dgm:dir/>
          <dgm:resizeHandles val="exact"/>
        </dgm:presLayoutVars>
      </dgm:prSet>
      <dgm:spPr/>
    </dgm:pt>
    <dgm:pt modelId="{125F2CFC-1069-40E4-873C-A7894E2BA4D9}" type="pres">
      <dgm:prSet presAssocID="{CEF26D07-E316-4360-8DA1-BF5B8826BB9B}" presName="node" presStyleLbl="node1" presStyleIdx="0" presStyleCnt="8" custLinFactNeighborX="126" custLinFactNeighborY="7016">
        <dgm:presLayoutVars>
          <dgm:bulletEnabled val="1"/>
        </dgm:presLayoutVars>
      </dgm:prSet>
      <dgm:spPr/>
    </dgm:pt>
    <dgm:pt modelId="{73600BCD-BE83-4873-972D-29B2C06CED4D}" type="pres">
      <dgm:prSet presAssocID="{E1F193F0-56B9-4525-9509-6BC9E883E974}" presName="sibTrans" presStyleCnt="0"/>
      <dgm:spPr/>
    </dgm:pt>
    <dgm:pt modelId="{3081F6E2-54F3-4D38-BDC7-7C304CE9CBBD}" type="pres">
      <dgm:prSet presAssocID="{8DC97A4E-BB07-4620-8B4A-BDB4CD19C334}" presName="node" presStyleLbl="node1" presStyleIdx="1" presStyleCnt="8" custLinFactNeighborX="126" custLinFactNeighborY="7016">
        <dgm:presLayoutVars>
          <dgm:bulletEnabled val="1"/>
        </dgm:presLayoutVars>
      </dgm:prSet>
      <dgm:spPr/>
    </dgm:pt>
    <dgm:pt modelId="{12CBE56F-7965-47F4-A375-55514F97EECD}" type="pres">
      <dgm:prSet presAssocID="{34EE9AC8-B7CC-4A36-B856-DE4BBEC20EE1}" presName="sibTrans" presStyleCnt="0"/>
      <dgm:spPr/>
    </dgm:pt>
    <dgm:pt modelId="{FC9B43B6-2D31-4201-A69E-3284730EBA39}" type="pres">
      <dgm:prSet presAssocID="{A9A51FE6-E647-4B20-94FD-1F495F174822}" presName="node" presStyleLbl="node1" presStyleIdx="2" presStyleCnt="8" custLinFactNeighborX="126" custLinFactNeighborY="7016">
        <dgm:presLayoutVars>
          <dgm:bulletEnabled val="1"/>
        </dgm:presLayoutVars>
      </dgm:prSet>
      <dgm:spPr/>
    </dgm:pt>
    <dgm:pt modelId="{A5F4D0D6-5E38-46BD-8560-C0A3B5B50DCD}" type="pres">
      <dgm:prSet presAssocID="{B00BB685-3963-42CF-88FC-962392F9CD7D}" presName="sibTrans" presStyleCnt="0"/>
      <dgm:spPr/>
    </dgm:pt>
    <dgm:pt modelId="{9090550B-697B-4F5D-BD7E-4CD3726A5FB2}" type="pres">
      <dgm:prSet presAssocID="{2AC0FC5F-B362-4E49-911D-B67717147A60}" presName="node" presStyleLbl="node1" presStyleIdx="3" presStyleCnt="8" custLinFactNeighborX="126" custLinFactNeighborY="7016">
        <dgm:presLayoutVars>
          <dgm:bulletEnabled val="1"/>
        </dgm:presLayoutVars>
      </dgm:prSet>
      <dgm:spPr/>
    </dgm:pt>
    <dgm:pt modelId="{909E43F8-B0AE-4A57-823E-5F80C12069C2}" type="pres">
      <dgm:prSet presAssocID="{178AAA31-C049-4546-9B41-FF0738AB8D3D}" presName="sibTrans" presStyleCnt="0"/>
      <dgm:spPr/>
    </dgm:pt>
    <dgm:pt modelId="{DA3BEA4E-28E5-4269-8C65-E2474563AFC3}" type="pres">
      <dgm:prSet presAssocID="{D497A958-7714-425C-A1E1-F58D7A7B221F}" presName="node" presStyleLbl="node1" presStyleIdx="4" presStyleCnt="8" custLinFactNeighborX="126" custLinFactNeighborY="7016">
        <dgm:presLayoutVars>
          <dgm:bulletEnabled val="1"/>
        </dgm:presLayoutVars>
      </dgm:prSet>
      <dgm:spPr/>
    </dgm:pt>
    <dgm:pt modelId="{29F1C834-D7EB-4CD5-AEFF-CAC5EF1C23D2}" type="pres">
      <dgm:prSet presAssocID="{53680357-10A7-41D3-9047-53982A1FDD6D}" presName="sibTrans" presStyleCnt="0"/>
      <dgm:spPr/>
    </dgm:pt>
    <dgm:pt modelId="{A4EADCE1-085F-4B26-BD5C-279D08C73DC8}" type="pres">
      <dgm:prSet presAssocID="{88A52763-D46B-4A91-B7BB-F29542A80C44}" presName="node" presStyleLbl="node1" presStyleIdx="5" presStyleCnt="8">
        <dgm:presLayoutVars>
          <dgm:bulletEnabled val="1"/>
        </dgm:presLayoutVars>
      </dgm:prSet>
      <dgm:spPr/>
    </dgm:pt>
    <dgm:pt modelId="{530DC997-C2F3-4816-9FA4-B5FC0ACC2247}" type="pres">
      <dgm:prSet presAssocID="{A3C1A92A-0DA7-4D16-9FE4-406927F2A918}" presName="sibTrans" presStyleCnt="0"/>
      <dgm:spPr/>
    </dgm:pt>
    <dgm:pt modelId="{7C305916-10DE-4486-A06F-330EB2056FF2}" type="pres">
      <dgm:prSet presAssocID="{B5CD061A-E470-40C2-B400-E7765BB7F782}" presName="node" presStyleLbl="node1" presStyleIdx="6" presStyleCnt="8">
        <dgm:presLayoutVars>
          <dgm:bulletEnabled val="1"/>
        </dgm:presLayoutVars>
      </dgm:prSet>
      <dgm:spPr/>
    </dgm:pt>
    <dgm:pt modelId="{851BDB1C-72DD-4E01-81B1-DF7B586FB33F}" type="pres">
      <dgm:prSet presAssocID="{485BD09B-0B18-44B1-9952-59D55E4A1A5F}" presName="sibTrans" presStyleCnt="0"/>
      <dgm:spPr/>
    </dgm:pt>
    <dgm:pt modelId="{894DD915-F9ED-4DAF-9690-739E286995C8}" type="pres">
      <dgm:prSet presAssocID="{FF9D743C-85E2-44AC-9E81-C60B019D7D88}" presName="node" presStyleLbl="node1" presStyleIdx="7" presStyleCnt="8">
        <dgm:presLayoutVars>
          <dgm:bulletEnabled val="1"/>
        </dgm:presLayoutVars>
      </dgm:prSet>
      <dgm:spPr/>
    </dgm:pt>
  </dgm:ptLst>
  <dgm:cxnLst>
    <dgm:cxn modelId="{45EE0E03-EBBD-44E6-AFCC-B52101893FAA}" type="presOf" srcId="{FF9D743C-85E2-44AC-9E81-C60B019D7D88}" destId="{894DD915-F9ED-4DAF-9690-739E286995C8}" srcOrd="0" destOrd="0" presId="urn:microsoft.com/office/officeart/2005/8/layout/default"/>
    <dgm:cxn modelId="{0777C204-2992-4D1F-B70F-4E372D20DF46}" srcId="{6B3A8025-1C6D-48EB-9BBA-29C117CE011F}" destId="{CEF26D07-E316-4360-8DA1-BF5B8826BB9B}" srcOrd="0" destOrd="0" parTransId="{FCC750C1-108C-4B98-8B01-FDEB41634E21}" sibTransId="{E1F193F0-56B9-4525-9509-6BC9E883E974}"/>
    <dgm:cxn modelId="{8E289E10-5526-4175-8C3B-7E5D741CABEE}" srcId="{6B3A8025-1C6D-48EB-9BBA-29C117CE011F}" destId="{2AC0FC5F-B362-4E49-911D-B67717147A60}" srcOrd="3" destOrd="0" parTransId="{F3FFFB37-3294-4DCD-ABFF-96E30DBEE1A7}" sibTransId="{178AAA31-C049-4546-9B41-FF0738AB8D3D}"/>
    <dgm:cxn modelId="{DD72E011-0207-4455-B052-5AFFB8C93B53}" type="presOf" srcId="{8DC97A4E-BB07-4620-8B4A-BDB4CD19C334}" destId="{3081F6E2-54F3-4D38-BDC7-7C304CE9CBBD}" srcOrd="0" destOrd="0" presId="urn:microsoft.com/office/officeart/2005/8/layout/default"/>
    <dgm:cxn modelId="{6C9F291E-9FCE-4FED-A542-B96B00AB02EB}" srcId="{6B3A8025-1C6D-48EB-9BBA-29C117CE011F}" destId="{A9A51FE6-E647-4B20-94FD-1F495F174822}" srcOrd="2" destOrd="0" parTransId="{CA150AB4-43AC-4DF9-9D41-AA87ABB62BC8}" sibTransId="{B00BB685-3963-42CF-88FC-962392F9CD7D}"/>
    <dgm:cxn modelId="{7A55B027-7248-49EA-8A52-07EC93CE5C24}" type="presOf" srcId="{6B3A8025-1C6D-48EB-9BBA-29C117CE011F}" destId="{B246241D-22AE-496C-A386-3D2F5323E66A}" srcOrd="0" destOrd="0" presId="urn:microsoft.com/office/officeart/2005/8/layout/default"/>
    <dgm:cxn modelId="{61AA962F-5A5B-4800-97FE-DA5A46EE9794}" type="presOf" srcId="{CEF26D07-E316-4360-8DA1-BF5B8826BB9B}" destId="{125F2CFC-1069-40E4-873C-A7894E2BA4D9}" srcOrd="0" destOrd="0" presId="urn:microsoft.com/office/officeart/2005/8/layout/default"/>
    <dgm:cxn modelId="{7D545135-6082-404A-B19D-0B759F13C8AA}" srcId="{6B3A8025-1C6D-48EB-9BBA-29C117CE011F}" destId="{D497A958-7714-425C-A1E1-F58D7A7B221F}" srcOrd="4" destOrd="0" parTransId="{5E3508C3-8A3D-4A8C-B23D-B7B3C35D4497}" sibTransId="{53680357-10A7-41D3-9047-53982A1FDD6D}"/>
    <dgm:cxn modelId="{F083DA40-05C1-401B-BDF8-0232FE65CE83}" type="presOf" srcId="{B5CD061A-E470-40C2-B400-E7765BB7F782}" destId="{7C305916-10DE-4486-A06F-330EB2056FF2}" srcOrd="0" destOrd="0" presId="urn:microsoft.com/office/officeart/2005/8/layout/default"/>
    <dgm:cxn modelId="{B0976C4B-1FAC-4D9A-A251-CDAA1D9D1174}" srcId="{6B3A8025-1C6D-48EB-9BBA-29C117CE011F}" destId="{8DC97A4E-BB07-4620-8B4A-BDB4CD19C334}" srcOrd="1" destOrd="0" parTransId="{060EAE44-A0B1-43CC-BD76-2E54C5C832E0}" sibTransId="{34EE9AC8-B7CC-4A36-B856-DE4BBEC20EE1}"/>
    <dgm:cxn modelId="{09EF9551-C607-4CC5-B0AA-CBEAAC98B054}" type="presOf" srcId="{2AC0FC5F-B362-4E49-911D-B67717147A60}" destId="{9090550B-697B-4F5D-BD7E-4CD3726A5FB2}" srcOrd="0" destOrd="0" presId="urn:microsoft.com/office/officeart/2005/8/layout/default"/>
    <dgm:cxn modelId="{19BF7788-E002-487B-9A2A-17EB3446F23A}" type="presOf" srcId="{88A52763-D46B-4A91-B7BB-F29542A80C44}" destId="{A4EADCE1-085F-4B26-BD5C-279D08C73DC8}" srcOrd="0" destOrd="0" presId="urn:microsoft.com/office/officeart/2005/8/layout/default"/>
    <dgm:cxn modelId="{B48F3E92-FBCE-4278-90DA-A0A05EC0D8F7}" srcId="{6B3A8025-1C6D-48EB-9BBA-29C117CE011F}" destId="{B5CD061A-E470-40C2-B400-E7765BB7F782}" srcOrd="6" destOrd="0" parTransId="{2E89B910-19E5-4E5E-88CF-4B7A99C90B7F}" sibTransId="{485BD09B-0B18-44B1-9952-59D55E4A1A5F}"/>
    <dgm:cxn modelId="{1EC68D97-9F7B-4C37-BEE5-ED7439DFDDEF}" srcId="{6B3A8025-1C6D-48EB-9BBA-29C117CE011F}" destId="{88A52763-D46B-4A91-B7BB-F29542A80C44}" srcOrd="5" destOrd="0" parTransId="{57462521-B729-4BC0-A3E2-313A731AAFDD}" sibTransId="{A3C1A92A-0DA7-4D16-9FE4-406927F2A918}"/>
    <dgm:cxn modelId="{6C80ADBE-5BD0-4B15-BC51-4BFEC1590CC4}" type="presOf" srcId="{A9A51FE6-E647-4B20-94FD-1F495F174822}" destId="{FC9B43B6-2D31-4201-A69E-3284730EBA39}" srcOrd="0" destOrd="0" presId="urn:microsoft.com/office/officeart/2005/8/layout/default"/>
    <dgm:cxn modelId="{20FBD6C6-11E8-4C61-8948-7DDA803768CA}" type="presOf" srcId="{D497A958-7714-425C-A1E1-F58D7A7B221F}" destId="{DA3BEA4E-28E5-4269-8C65-E2474563AFC3}" srcOrd="0" destOrd="0" presId="urn:microsoft.com/office/officeart/2005/8/layout/default"/>
    <dgm:cxn modelId="{70541EC8-204D-490F-917D-53E8D8206C09}" srcId="{6B3A8025-1C6D-48EB-9BBA-29C117CE011F}" destId="{FF9D743C-85E2-44AC-9E81-C60B019D7D88}" srcOrd="7" destOrd="0" parTransId="{7C70A962-986C-4B62-B272-8F4AD7C9F20F}" sibTransId="{AB66D4D5-C3AF-40CE-858E-54B251DA6260}"/>
    <dgm:cxn modelId="{B8CB7A8E-0F72-467E-AC39-C6549FABC1CB}" type="presParOf" srcId="{B246241D-22AE-496C-A386-3D2F5323E66A}" destId="{125F2CFC-1069-40E4-873C-A7894E2BA4D9}" srcOrd="0" destOrd="0" presId="urn:microsoft.com/office/officeart/2005/8/layout/default"/>
    <dgm:cxn modelId="{5B590272-1B41-4C6F-9AC5-78FEAC8EFC73}" type="presParOf" srcId="{B246241D-22AE-496C-A386-3D2F5323E66A}" destId="{73600BCD-BE83-4873-972D-29B2C06CED4D}" srcOrd="1" destOrd="0" presId="urn:microsoft.com/office/officeart/2005/8/layout/default"/>
    <dgm:cxn modelId="{57D5F40F-524D-4327-A94A-173C1A38C80E}" type="presParOf" srcId="{B246241D-22AE-496C-A386-3D2F5323E66A}" destId="{3081F6E2-54F3-4D38-BDC7-7C304CE9CBBD}" srcOrd="2" destOrd="0" presId="urn:microsoft.com/office/officeart/2005/8/layout/default"/>
    <dgm:cxn modelId="{002DAEBE-52CF-488B-8F25-C2AF56F8FDA3}" type="presParOf" srcId="{B246241D-22AE-496C-A386-3D2F5323E66A}" destId="{12CBE56F-7965-47F4-A375-55514F97EECD}" srcOrd="3" destOrd="0" presId="urn:microsoft.com/office/officeart/2005/8/layout/default"/>
    <dgm:cxn modelId="{A4A64349-47B8-4657-A583-248765A21E3D}" type="presParOf" srcId="{B246241D-22AE-496C-A386-3D2F5323E66A}" destId="{FC9B43B6-2D31-4201-A69E-3284730EBA39}" srcOrd="4" destOrd="0" presId="urn:microsoft.com/office/officeart/2005/8/layout/default"/>
    <dgm:cxn modelId="{237AE44C-F1BC-4F0F-8C16-37942570BAEF}" type="presParOf" srcId="{B246241D-22AE-496C-A386-3D2F5323E66A}" destId="{A5F4D0D6-5E38-46BD-8560-C0A3B5B50DCD}" srcOrd="5" destOrd="0" presId="urn:microsoft.com/office/officeart/2005/8/layout/default"/>
    <dgm:cxn modelId="{75A66307-019A-47DB-B3FE-D58015EE6A76}" type="presParOf" srcId="{B246241D-22AE-496C-A386-3D2F5323E66A}" destId="{9090550B-697B-4F5D-BD7E-4CD3726A5FB2}" srcOrd="6" destOrd="0" presId="urn:microsoft.com/office/officeart/2005/8/layout/default"/>
    <dgm:cxn modelId="{6AA16975-A875-4488-808B-347FDB37EFFD}" type="presParOf" srcId="{B246241D-22AE-496C-A386-3D2F5323E66A}" destId="{909E43F8-B0AE-4A57-823E-5F80C12069C2}" srcOrd="7" destOrd="0" presId="urn:microsoft.com/office/officeart/2005/8/layout/default"/>
    <dgm:cxn modelId="{E175E69F-4527-4FDF-AF6C-BD46111BEE9E}" type="presParOf" srcId="{B246241D-22AE-496C-A386-3D2F5323E66A}" destId="{DA3BEA4E-28E5-4269-8C65-E2474563AFC3}" srcOrd="8" destOrd="0" presId="urn:microsoft.com/office/officeart/2005/8/layout/default"/>
    <dgm:cxn modelId="{EC88BCB6-B9F7-40CF-BA15-A5D5AB266361}" type="presParOf" srcId="{B246241D-22AE-496C-A386-3D2F5323E66A}" destId="{29F1C834-D7EB-4CD5-AEFF-CAC5EF1C23D2}" srcOrd="9" destOrd="0" presId="urn:microsoft.com/office/officeart/2005/8/layout/default"/>
    <dgm:cxn modelId="{D0650C33-3FA9-4D58-8F6C-5AB0BD8F2D19}" type="presParOf" srcId="{B246241D-22AE-496C-A386-3D2F5323E66A}" destId="{A4EADCE1-085F-4B26-BD5C-279D08C73DC8}" srcOrd="10" destOrd="0" presId="urn:microsoft.com/office/officeart/2005/8/layout/default"/>
    <dgm:cxn modelId="{C21FA7F8-DF83-4F14-B7EC-932096BDC2CA}" type="presParOf" srcId="{B246241D-22AE-496C-A386-3D2F5323E66A}" destId="{530DC997-C2F3-4816-9FA4-B5FC0ACC2247}" srcOrd="11" destOrd="0" presId="urn:microsoft.com/office/officeart/2005/8/layout/default"/>
    <dgm:cxn modelId="{4B6C3DCF-956B-4F02-BF4E-1C68B7D8181B}" type="presParOf" srcId="{B246241D-22AE-496C-A386-3D2F5323E66A}" destId="{7C305916-10DE-4486-A06F-330EB2056FF2}" srcOrd="12" destOrd="0" presId="urn:microsoft.com/office/officeart/2005/8/layout/default"/>
    <dgm:cxn modelId="{C5DE7B62-F297-4498-AC50-70A5289B1055}" type="presParOf" srcId="{B246241D-22AE-496C-A386-3D2F5323E66A}" destId="{851BDB1C-72DD-4E01-81B1-DF7B586FB33F}" srcOrd="13" destOrd="0" presId="urn:microsoft.com/office/officeart/2005/8/layout/default"/>
    <dgm:cxn modelId="{0E2366FC-503F-4AB6-8EE2-D96D8396D3D7}" type="presParOf" srcId="{B246241D-22AE-496C-A386-3D2F5323E66A}" destId="{894DD915-F9ED-4DAF-9690-739E286995C8}" srcOrd="14"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D4C3FB0-389D-46D9-A5F9-76EB7FF53FD1}" type="doc">
      <dgm:prSet loTypeId="urn:microsoft.com/office/officeart/2008/layout/LinedList" loCatId="list" qsTypeId="urn:microsoft.com/office/officeart/2005/8/quickstyle/simple1" qsCatId="simple" csTypeId="urn:microsoft.com/office/officeart/2005/8/colors/accent2_2" csCatId="accent2"/>
      <dgm:spPr/>
      <dgm:t>
        <a:bodyPr/>
        <a:lstStyle/>
        <a:p>
          <a:endParaRPr lang="en-US"/>
        </a:p>
      </dgm:t>
    </dgm:pt>
    <dgm:pt modelId="{ABEF2A73-7E5E-48D1-AD0A-F9A6209147C2}">
      <dgm:prSet/>
      <dgm:spPr/>
      <dgm:t>
        <a:bodyPr/>
        <a:lstStyle/>
        <a:p>
          <a:r>
            <a:rPr lang="en-US" b="1"/>
            <a:t>Microfinance Institutions (MFIs)</a:t>
          </a:r>
          <a:r>
            <a:rPr lang="en-US"/>
            <a:t> – Provide small loans and savings products to low-income individuals (e.g., Equity Bank started as an NBFI in Kenya as Equity Building Society in 1984).</a:t>
          </a:r>
        </a:p>
      </dgm:t>
    </dgm:pt>
    <dgm:pt modelId="{6527419C-27AC-49AF-931D-6D74121E2E38}" type="parTrans" cxnId="{178640E5-C544-410D-A1A1-95072BE18073}">
      <dgm:prSet/>
      <dgm:spPr/>
      <dgm:t>
        <a:bodyPr/>
        <a:lstStyle/>
        <a:p>
          <a:endParaRPr lang="en-US"/>
        </a:p>
      </dgm:t>
    </dgm:pt>
    <dgm:pt modelId="{5405A32F-2C2A-4A5A-89BD-B13551C0C93D}" type="sibTrans" cxnId="{178640E5-C544-410D-A1A1-95072BE18073}">
      <dgm:prSet/>
      <dgm:spPr/>
      <dgm:t>
        <a:bodyPr/>
        <a:lstStyle/>
        <a:p>
          <a:endParaRPr lang="en-US"/>
        </a:p>
      </dgm:t>
    </dgm:pt>
    <dgm:pt modelId="{FD25B190-3310-45D1-AE20-2DF3ED39EFB7}">
      <dgm:prSet/>
      <dgm:spPr/>
      <dgm:t>
        <a:bodyPr/>
        <a:lstStyle/>
        <a:p>
          <a:r>
            <a:rPr lang="en-US" b="1"/>
            <a:t>Insurance Companies </a:t>
          </a:r>
          <a:r>
            <a:rPr lang="en-US"/>
            <a:t>– Offer life, health, and agricultural insurance (e.g., Sanlam in Ghana and South Africa).</a:t>
          </a:r>
        </a:p>
      </dgm:t>
    </dgm:pt>
    <dgm:pt modelId="{A145F592-0BB1-4290-83ED-D8DDAB78E37F}" type="parTrans" cxnId="{D71B8231-3FFC-41B4-9CBE-8D65154C052C}">
      <dgm:prSet/>
      <dgm:spPr/>
      <dgm:t>
        <a:bodyPr/>
        <a:lstStyle/>
        <a:p>
          <a:endParaRPr lang="en-US"/>
        </a:p>
      </dgm:t>
    </dgm:pt>
    <dgm:pt modelId="{427B563C-E149-49E6-BB41-1E4DDE447426}" type="sibTrans" cxnId="{D71B8231-3FFC-41B4-9CBE-8D65154C052C}">
      <dgm:prSet/>
      <dgm:spPr/>
      <dgm:t>
        <a:bodyPr/>
        <a:lstStyle/>
        <a:p>
          <a:endParaRPr lang="en-US"/>
        </a:p>
      </dgm:t>
    </dgm:pt>
    <dgm:pt modelId="{BC09AAE6-6C30-4C9D-B259-DE00BC1F99CA}">
      <dgm:prSet/>
      <dgm:spPr/>
      <dgm:t>
        <a:bodyPr/>
        <a:lstStyle/>
        <a:p>
          <a:r>
            <a:rPr lang="en-US" b="1" dirty="0"/>
            <a:t>Pension Funds</a:t>
          </a:r>
          <a:r>
            <a:rPr lang="en-US" dirty="0"/>
            <a:t> – Manage retirement savings (e.g., United Pension Trustees (UPT) in Ghana offers personal pension – My Own Pension, and Petra offers ).</a:t>
          </a:r>
        </a:p>
      </dgm:t>
    </dgm:pt>
    <dgm:pt modelId="{E2AECF8F-3065-465D-9650-69D4CFA6E6E5}" type="parTrans" cxnId="{7AB428D8-F6DC-4237-B481-4AC2BB26D102}">
      <dgm:prSet/>
      <dgm:spPr/>
      <dgm:t>
        <a:bodyPr/>
        <a:lstStyle/>
        <a:p>
          <a:endParaRPr lang="en-US"/>
        </a:p>
      </dgm:t>
    </dgm:pt>
    <dgm:pt modelId="{5CE8E302-34A8-40A9-B071-8E1CBA112BE7}" type="sibTrans" cxnId="{7AB428D8-F6DC-4237-B481-4AC2BB26D102}">
      <dgm:prSet/>
      <dgm:spPr/>
      <dgm:t>
        <a:bodyPr/>
        <a:lstStyle/>
        <a:p>
          <a:endParaRPr lang="en-US"/>
        </a:p>
      </dgm:t>
    </dgm:pt>
    <dgm:pt modelId="{60596E73-116C-41E7-9A97-1864A9C7A587}" type="pres">
      <dgm:prSet presAssocID="{ED4C3FB0-389D-46D9-A5F9-76EB7FF53FD1}" presName="vert0" presStyleCnt="0">
        <dgm:presLayoutVars>
          <dgm:dir/>
          <dgm:animOne val="branch"/>
          <dgm:animLvl val="lvl"/>
        </dgm:presLayoutVars>
      </dgm:prSet>
      <dgm:spPr/>
    </dgm:pt>
    <dgm:pt modelId="{95E484C3-8AD0-44E0-BD20-20C321D3E1F4}" type="pres">
      <dgm:prSet presAssocID="{ABEF2A73-7E5E-48D1-AD0A-F9A6209147C2}" presName="thickLine" presStyleLbl="alignNode1" presStyleIdx="0" presStyleCnt="3"/>
      <dgm:spPr/>
    </dgm:pt>
    <dgm:pt modelId="{662B34D0-203B-4479-A327-3BB090A097E4}" type="pres">
      <dgm:prSet presAssocID="{ABEF2A73-7E5E-48D1-AD0A-F9A6209147C2}" presName="horz1" presStyleCnt="0"/>
      <dgm:spPr/>
    </dgm:pt>
    <dgm:pt modelId="{1A9F9AD3-74B3-4270-AC81-3F471823DFF2}" type="pres">
      <dgm:prSet presAssocID="{ABEF2A73-7E5E-48D1-AD0A-F9A6209147C2}" presName="tx1" presStyleLbl="revTx" presStyleIdx="0" presStyleCnt="3"/>
      <dgm:spPr/>
    </dgm:pt>
    <dgm:pt modelId="{DE2B9E5B-E3B5-4C8B-97E4-41CA58632C47}" type="pres">
      <dgm:prSet presAssocID="{ABEF2A73-7E5E-48D1-AD0A-F9A6209147C2}" presName="vert1" presStyleCnt="0"/>
      <dgm:spPr/>
    </dgm:pt>
    <dgm:pt modelId="{71175AC2-3678-4BDA-8A12-B4AA3F1B915F}" type="pres">
      <dgm:prSet presAssocID="{FD25B190-3310-45D1-AE20-2DF3ED39EFB7}" presName="thickLine" presStyleLbl="alignNode1" presStyleIdx="1" presStyleCnt="3"/>
      <dgm:spPr/>
    </dgm:pt>
    <dgm:pt modelId="{8EB12FAF-25A0-49F0-A414-C3E06378139F}" type="pres">
      <dgm:prSet presAssocID="{FD25B190-3310-45D1-AE20-2DF3ED39EFB7}" presName="horz1" presStyleCnt="0"/>
      <dgm:spPr/>
    </dgm:pt>
    <dgm:pt modelId="{F166E99B-2517-49FF-A3B2-7FF96A697B61}" type="pres">
      <dgm:prSet presAssocID="{FD25B190-3310-45D1-AE20-2DF3ED39EFB7}" presName="tx1" presStyleLbl="revTx" presStyleIdx="1" presStyleCnt="3"/>
      <dgm:spPr/>
    </dgm:pt>
    <dgm:pt modelId="{E5F4F5AC-B75E-4A34-91AA-EF5EA3F54ADF}" type="pres">
      <dgm:prSet presAssocID="{FD25B190-3310-45D1-AE20-2DF3ED39EFB7}" presName="vert1" presStyleCnt="0"/>
      <dgm:spPr/>
    </dgm:pt>
    <dgm:pt modelId="{26E85A73-F71A-4F76-BF6E-DB231CF2B670}" type="pres">
      <dgm:prSet presAssocID="{BC09AAE6-6C30-4C9D-B259-DE00BC1F99CA}" presName="thickLine" presStyleLbl="alignNode1" presStyleIdx="2" presStyleCnt="3"/>
      <dgm:spPr/>
    </dgm:pt>
    <dgm:pt modelId="{FDE37839-8615-48FC-80F7-DE607B6BAFC2}" type="pres">
      <dgm:prSet presAssocID="{BC09AAE6-6C30-4C9D-B259-DE00BC1F99CA}" presName="horz1" presStyleCnt="0"/>
      <dgm:spPr/>
    </dgm:pt>
    <dgm:pt modelId="{58D502BB-6F93-465A-93C9-CA270DA157FC}" type="pres">
      <dgm:prSet presAssocID="{BC09AAE6-6C30-4C9D-B259-DE00BC1F99CA}" presName="tx1" presStyleLbl="revTx" presStyleIdx="2" presStyleCnt="3"/>
      <dgm:spPr/>
    </dgm:pt>
    <dgm:pt modelId="{12F2F6BF-38B5-4207-9AD2-F9172C3E6534}" type="pres">
      <dgm:prSet presAssocID="{BC09AAE6-6C30-4C9D-B259-DE00BC1F99CA}" presName="vert1" presStyleCnt="0"/>
      <dgm:spPr/>
    </dgm:pt>
  </dgm:ptLst>
  <dgm:cxnLst>
    <dgm:cxn modelId="{D71B8231-3FFC-41B4-9CBE-8D65154C052C}" srcId="{ED4C3FB0-389D-46D9-A5F9-76EB7FF53FD1}" destId="{FD25B190-3310-45D1-AE20-2DF3ED39EFB7}" srcOrd="1" destOrd="0" parTransId="{A145F592-0BB1-4290-83ED-D8DDAB78E37F}" sibTransId="{427B563C-E149-49E6-BB41-1E4DDE447426}"/>
    <dgm:cxn modelId="{B83BA34C-B20F-4F62-948B-8BC7D9D0E7DF}" type="presOf" srcId="{ED4C3FB0-389D-46D9-A5F9-76EB7FF53FD1}" destId="{60596E73-116C-41E7-9A97-1864A9C7A587}" srcOrd="0" destOrd="0" presId="urn:microsoft.com/office/officeart/2008/layout/LinedList"/>
    <dgm:cxn modelId="{9F5D5D81-9930-493D-A1F3-56A842884200}" type="presOf" srcId="{ABEF2A73-7E5E-48D1-AD0A-F9A6209147C2}" destId="{1A9F9AD3-74B3-4270-AC81-3F471823DFF2}" srcOrd="0" destOrd="0" presId="urn:microsoft.com/office/officeart/2008/layout/LinedList"/>
    <dgm:cxn modelId="{E1EBE98C-6324-4ABA-AB4D-647D0849EAC4}" type="presOf" srcId="{BC09AAE6-6C30-4C9D-B259-DE00BC1F99CA}" destId="{58D502BB-6F93-465A-93C9-CA270DA157FC}" srcOrd="0" destOrd="0" presId="urn:microsoft.com/office/officeart/2008/layout/LinedList"/>
    <dgm:cxn modelId="{CD7CC59C-33C2-4C04-A056-378F54582EE7}" type="presOf" srcId="{FD25B190-3310-45D1-AE20-2DF3ED39EFB7}" destId="{F166E99B-2517-49FF-A3B2-7FF96A697B61}" srcOrd="0" destOrd="0" presId="urn:microsoft.com/office/officeart/2008/layout/LinedList"/>
    <dgm:cxn modelId="{7AB428D8-F6DC-4237-B481-4AC2BB26D102}" srcId="{ED4C3FB0-389D-46D9-A5F9-76EB7FF53FD1}" destId="{BC09AAE6-6C30-4C9D-B259-DE00BC1F99CA}" srcOrd="2" destOrd="0" parTransId="{E2AECF8F-3065-465D-9650-69D4CFA6E6E5}" sibTransId="{5CE8E302-34A8-40A9-B071-8E1CBA112BE7}"/>
    <dgm:cxn modelId="{178640E5-C544-410D-A1A1-95072BE18073}" srcId="{ED4C3FB0-389D-46D9-A5F9-76EB7FF53FD1}" destId="{ABEF2A73-7E5E-48D1-AD0A-F9A6209147C2}" srcOrd="0" destOrd="0" parTransId="{6527419C-27AC-49AF-931D-6D74121E2E38}" sibTransId="{5405A32F-2C2A-4A5A-89BD-B13551C0C93D}"/>
    <dgm:cxn modelId="{CCCA2261-43F8-44C3-8E4A-BBBC128E1E91}" type="presParOf" srcId="{60596E73-116C-41E7-9A97-1864A9C7A587}" destId="{95E484C3-8AD0-44E0-BD20-20C321D3E1F4}" srcOrd="0" destOrd="0" presId="urn:microsoft.com/office/officeart/2008/layout/LinedList"/>
    <dgm:cxn modelId="{92CD4E3C-383D-439A-B571-276525D94B29}" type="presParOf" srcId="{60596E73-116C-41E7-9A97-1864A9C7A587}" destId="{662B34D0-203B-4479-A327-3BB090A097E4}" srcOrd="1" destOrd="0" presId="urn:microsoft.com/office/officeart/2008/layout/LinedList"/>
    <dgm:cxn modelId="{FA408154-D05B-47D2-915C-B2CEC5D60AEA}" type="presParOf" srcId="{662B34D0-203B-4479-A327-3BB090A097E4}" destId="{1A9F9AD3-74B3-4270-AC81-3F471823DFF2}" srcOrd="0" destOrd="0" presId="urn:microsoft.com/office/officeart/2008/layout/LinedList"/>
    <dgm:cxn modelId="{5F9133C3-2F1C-4E4E-84FF-418A635DC6C2}" type="presParOf" srcId="{662B34D0-203B-4479-A327-3BB090A097E4}" destId="{DE2B9E5B-E3B5-4C8B-97E4-41CA58632C47}" srcOrd="1" destOrd="0" presId="urn:microsoft.com/office/officeart/2008/layout/LinedList"/>
    <dgm:cxn modelId="{39F316D9-2637-4541-A31D-5E3F0983882E}" type="presParOf" srcId="{60596E73-116C-41E7-9A97-1864A9C7A587}" destId="{71175AC2-3678-4BDA-8A12-B4AA3F1B915F}" srcOrd="2" destOrd="0" presId="urn:microsoft.com/office/officeart/2008/layout/LinedList"/>
    <dgm:cxn modelId="{011F37FE-3B51-4EF7-BA03-34B8AC321ADB}" type="presParOf" srcId="{60596E73-116C-41E7-9A97-1864A9C7A587}" destId="{8EB12FAF-25A0-49F0-A414-C3E06378139F}" srcOrd="3" destOrd="0" presId="urn:microsoft.com/office/officeart/2008/layout/LinedList"/>
    <dgm:cxn modelId="{F2DD7E9F-693C-4322-95CE-1C6A75C2C21A}" type="presParOf" srcId="{8EB12FAF-25A0-49F0-A414-C3E06378139F}" destId="{F166E99B-2517-49FF-A3B2-7FF96A697B61}" srcOrd="0" destOrd="0" presId="urn:microsoft.com/office/officeart/2008/layout/LinedList"/>
    <dgm:cxn modelId="{71DD0C77-61B4-4CBE-BAAD-BA1EB345FAE5}" type="presParOf" srcId="{8EB12FAF-25A0-49F0-A414-C3E06378139F}" destId="{E5F4F5AC-B75E-4A34-91AA-EF5EA3F54ADF}" srcOrd="1" destOrd="0" presId="urn:microsoft.com/office/officeart/2008/layout/LinedList"/>
    <dgm:cxn modelId="{E1E4A3CD-16E0-400F-85A7-5A1BE06A08B4}" type="presParOf" srcId="{60596E73-116C-41E7-9A97-1864A9C7A587}" destId="{26E85A73-F71A-4F76-BF6E-DB231CF2B670}" srcOrd="4" destOrd="0" presId="urn:microsoft.com/office/officeart/2008/layout/LinedList"/>
    <dgm:cxn modelId="{2D23C6DC-B267-4E53-A3DD-EBB5E1610F02}" type="presParOf" srcId="{60596E73-116C-41E7-9A97-1864A9C7A587}" destId="{FDE37839-8615-48FC-80F7-DE607B6BAFC2}" srcOrd="5" destOrd="0" presId="urn:microsoft.com/office/officeart/2008/layout/LinedList"/>
    <dgm:cxn modelId="{DEE0E995-BB98-4079-848C-C714E9F673BB}" type="presParOf" srcId="{FDE37839-8615-48FC-80F7-DE607B6BAFC2}" destId="{58D502BB-6F93-465A-93C9-CA270DA157FC}" srcOrd="0" destOrd="0" presId="urn:microsoft.com/office/officeart/2008/layout/LinedList"/>
    <dgm:cxn modelId="{1BE52BBD-2456-4D83-B05F-684993C6B5D8}" type="presParOf" srcId="{FDE37839-8615-48FC-80F7-DE607B6BAFC2}" destId="{12F2F6BF-38B5-4207-9AD2-F9172C3E6534}"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D4C3FB0-389D-46D9-A5F9-76EB7FF53FD1}"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ABEF2A73-7E5E-48D1-AD0A-F9A6209147C2}">
      <dgm:prSet/>
      <dgm:spPr/>
      <dgm:t>
        <a:bodyPr/>
        <a:lstStyle/>
        <a:p>
          <a:r>
            <a:rPr lang="en-US" b="1" dirty="0"/>
            <a:t>Leasing &amp; Finance Companies </a:t>
          </a:r>
          <a:r>
            <a:rPr lang="en-US" dirty="0"/>
            <a:t>– Provide asset financing for businesses (e.g., vehicle and equipment leasing firms).</a:t>
          </a:r>
        </a:p>
      </dgm:t>
    </dgm:pt>
    <dgm:pt modelId="{6527419C-27AC-49AF-931D-6D74121E2E38}" type="parTrans" cxnId="{178640E5-C544-410D-A1A1-95072BE18073}">
      <dgm:prSet/>
      <dgm:spPr/>
      <dgm:t>
        <a:bodyPr/>
        <a:lstStyle/>
        <a:p>
          <a:endParaRPr lang="en-US"/>
        </a:p>
      </dgm:t>
    </dgm:pt>
    <dgm:pt modelId="{5405A32F-2C2A-4A5A-89BD-B13551C0C93D}" type="sibTrans" cxnId="{178640E5-C544-410D-A1A1-95072BE18073}">
      <dgm:prSet/>
      <dgm:spPr/>
      <dgm:t>
        <a:bodyPr/>
        <a:lstStyle/>
        <a:p>
          <a:endParaRPr lang="en-US"/>
        </a:p>
      </dgm:t>
    </dgm:pt>
    <dgm:pt modelId="{FD25B190-3310-45D1-AE20-2DF3ED39EFB7}">
      <dgm:prSet/>
      <dgm:spPr/>
      <dgm:t>
        <a:bodyPr/>
        <a:lstStyle/>
        <a:p>
          <a:r>
            <a:rPr lang="en-US" b="1" dirty="0"/>
            <a:t>Mobile Money &amp; FinTech Operators </a:t>
          </a:r>
          <a:r>
            <a:rPr lang="en-US" dirty="0"/>
            <a:t>– Digital financial services like M-Pesa (Kenya), MTN Mobile Money (Ghana, Uganda), Jumo, Carbon, Paga (Nigeria)</a:t>
          </a:r>
        </a:p>
      </dgm:t>
    </dgm:pt>
    <dgm:pt modelId="{A145F592-0BB1-4290-83ED-D8DDAB78E37F}" type="parTrans" cxnId="{D71B8231-3FFC-41B4-9CBE-8D65154C052C}">
      <dgm:prSet/>
      <dgm:spPr/>
      <dgm:t>
        <a:bodyPr/>
        <a:lstStyle/>
        <a:p>
          <a:endParaRPr lang="en-US"/>
        </a:p>
      </dgm:t>
    </dgm:pt>
    <dgm:pt modelId="{427B563C-E149-49E6-BB41-1E4DDE447426}" type="sibTrans" cxnId="{D71B8231-3FFC-41B4-9CBE-8D65154C052C}">
      <dgm:prSet/>
      <dgm:spPr/>
      <dgm:t>
        <a:bodyPr/>
        <a:lstStyle/>
        <a:p>
          <a:endParaRPr lang="en-US"/>
        </a:p>
      </dgm:t>
    </dgm:pt>
    <dgm:pt modelId="{BC09AAE6-6C30-4C9D-B259-DE00BC1F99CA}">
      <dgm:prSet/>
      <dgm:spPr/>
      <dgm:t>
        <a:bodyPr/>
        <a:lstStyle/>
        <a:p>
          <a:r>
            <a:rPr lang="en-US" b="1" dirty="0"/>
            <a:t>SACCOs (Savings &amp; Credit Cooperatives) </a:t>
          </a:r>
          <a:r>
            <a:rPr lang="en-US" dirty="0"/>
            <a:t>– Member-based financial cooperatives (common in East Africa).</a:t>
          </a:r>
        </a:p>
      </dgm:t>
    </dgm:pt>
    <dgm:pt modelId="{E2AECF8F-3065-465D-9650-69D4CFA6E6E5}" type="parTrans" cxnId="{7AB428D8-F6DC-4237-B481-4AC2BB26D102}">
      <dgm:prSet/>
      <dgm:spPr/>
      <dgm:t>
        <a:bodyPr/>
        <a:lstStyle/>
        <a:p>
          <a:endParaRPr lang="en-US"/>
        </a:p>
      </dgm:t>
    </dgm:pt>
    <dgm:pt modelId="{5CE8E302-34A8-40A9-B071-8E1CBA112BE7}" type="sibTrans" cxnId="{7AB428D8-F6DC-4237-B481-4AC2BB26D102}">
      <dgm:prSet/>
      <dgm:spPr/>
      <dgm:t>
        <a:bodyPr/>
        <a:lstStyle/>
        <a:p>
          <a:endParaRPr lang="en-US"/>
        </a:p>
      </dgm:t>
    </dgm:pt>
    <dgm:pt modelId="{E17B50BF-1043-48E0-86B2-126670BCA711}">
      <dgm:prSet/>
      <dgm:spPr/>
      <dgm:t>
        <a:bodyPr/>
        <a:lstStyle/>
        <a:p>
          <a:r>
            <a:rPr lang="en-US" b="1" dirty="0"/>
            <a:t>Capital Market Intermediaries </a:t>
          </a:r>
          <a:r>
            <a:rPr lang="en-US" dirty="0"/>
            <a:t>– Stockbrokers, investment funds, and venture capital firms. </a:t>
          </a:r>
          <a:r>
            <a:rPr lang="en-US" b="1" dirty="0" err="1"/>
            <a:t>Cowrywise</a:t>
          </a:r>
          <a:r>
            <a:rPr lang="en-US" dirty="0"/>
            <a:t> (Nigeria) - enables low-income earners to invest in mutual funds</a:t>
          </a:r>
        </a:p>
      </dgm:t>
    </dgm:pt>
    <dgm:pt modelId="{7D97D01C-FBE1-4AC2-A0E2-A97CAC4FDA8A}" type="parTrans" cxnId="{3CF7C457-1619-473A-8A94-F750F15C6841}">
      <dgm:prSet/>
      <dgm:spPr/>
      <dgm:t>
        <a:bodyPr/>
        <a:lstStyle/>
        <a:p>
          <a:endParaRPr lang="en-US"/>
        </a:p>
      </dgm:t>
    </dgm:pt>
    <dgm:pt modelId="{61E4CAE4-C31B-4043-85A6-C6704803A166}" type="sibTrans" cxnId="{3CF7C457-1619-473A-8A94-F750F15C6841}">
      <dgm:prSet/>
      <dgm:spPr/>
      <dgm:t>
        <a:bodyPr/>
        <a:lstStyle/>
        <a:p>
          <a:endParaRPr lang="en-US"/>
        </a:p>
      </dgm:t>
    </dgm:pt>
    <dgm:pt modelId="{60596E73-116C-41E7-9A97-1864A9C7A587}" type="pres">
      <dgm:prSet presAssocID="{ED4C3FB0-389D-46D9-A5F9-76EB7FF53FD1}" presName="vert0" presStyleCnt="0">
        <dgm:presLayoutVars>
          <dgm:dir/>
          <dgm:animOne val="branch"/>
          <dgm:animLvl val="lvl"/>
        </dgm:presLayoutVars>
      </dgm:prSet>
      <dgm:spPr/>
    </dgm:pt>
    <dgm:pt modelId="{95E484C3-8AD0-44E0-BD20-20C321D3E1F4}" type="pres">
      <dgm:prSet presAssocID="{ABEF2A73-7E5E-48D1-AD0A-F9A6209147C2}" presName="thickLine" presStyleLbl="alignNode1" presStyleIdx="0" presStyleCnt="4"/>
      <dgm:spPr/>
    </dgm:pt>
    <dgm:pt modelId="{662B34D0-203B-4479-A327-3BB090A097E4}" type="pres">
      <dgm:prSet presAssocID="{ABEF2A73-7E5E-48D1-AD0A-F9A6209147C2}" presName="horz1" presStyleCnt="0"/>
      <dgm:spPr/>
    </dgm:pt>
    <dgm:pt modelId="{1A9F9AD3-74B3-4270-AC81-3F471823DFF2}" type="pres">
      <dgm:prSet presAssocID="{ABEF2A73-7E5E-48D1-AD0A-F9A6209147C2}" presName="tx1" presStyleLbl="revTx" presStyleIdx="0" presStyleCnt="4"/>
      <dgm:spPr/>
    </dgm:pt>
    <dgm:pt modelId="{DE2B9E5B-E3B5-4C8B-97E4-41CA58632C47}" type="pres">
      <dgm:prSet presAssocID="{ABEF2A73-7E5E-48D1-AD0A-F9A6209147C2}" presName="vert1" presStyleCnt="0"/>
      <dgm:spPr/>
    </dgm:pt>
    <dgm:pt modelId="{71175AC2-3678-4BDA-8A12-B4AA3F1B915F}" type="pres">
      <dgm:prSet presAssocID="{FD25B190-3310-45D1-AE20-2DF3ED39EFB7}" presName="thickLine" presStyleLbl="alignNode1" presStyleIdx="1" presStyleCnt="4"/>
      <dgm:spPr/>
    </dgm:pt>
    <dgm:pt modelId="{8EB12FAF-25A0-49F0-A414-C3E06378139F}" type="pres">
      <dgm:prSet presAssocID="{FD25B190-3310-45D1-AE20-2DF3ED39EFB7}" presName="horz1" presStyleCnt="0"/>
      <dgm:spPr/>
    </dgm:pt>
    <dgm:pt modelId="{F166E99B-2517-49FF-A3B2-7FF96A697B61}" type="pres">
      <dgm:prSet presAssocID="{FD25B190-3310-45D1-AE20-2DF3ED39EFB7}" presName="tx1" presStyleLbl="revTx" presStyleIdx="1" presStyleCnt="4"/>
      <dgm:spPr/>
    </dgm:pt>
    <dgm:pt modelId="{E5F4F5AC-B75E-4A34-91AA-EF5EA3F54ADF}" type="pres">
      <dgm:prSet presAssocID="{FD25B190-3310-45D1-AE20-2DF3ED39EFB7}" presName="vert1" presStyleCnt="0"/>
      <dgm:spPr/>
    </dgm:pt>
    <dgm:pt modelId="{26E85A73-F71A-4F76-BF6E-DB231CF2B670}" type="pres">
      <dgm:prSet presAssocID="{BC09AAE6-6C30-4C9D-B259-DE00BC1F99CA}" presName="thickLine" presStyleLbl="alignNode1" presStyleIdx="2" presStyleCnt="4"/>
      <dgm:spPr/>
    </dgm:pt>
    <dgm:pt modelId="{FDE37839-8615-48FC-80F7-DE607B6BAFC2}" type="pres">
      <dgm:prSet presAssocID="{BC09AAE6-6C30-4C9D-B259-DE00BC1F99CA}" presName="horz1" presStyleCnt="0"/>
      <dgm:spPr/>
    </dgm:pt>
    <dgm:pt modelId="{58D502BB-6F93-465A-93C9-CA270DA157FC}" type="pres">
      <dgm:prSet presAssocID="{BC09AAE6-6C30-4C9D-B259-DE00BC1F99CA}" presName="tx1" presStyleLbl="revTx" presStyleIdx="2" presStyleCnt="4"/>
      <dgm:spPr/>
    </dgm:pt>
    <dgm:pt modelId="{12F2F6BF-38B5-4207-9AD2-F9172C3E6534}" type="pres">
      <dgm:prSet presAssocID="{BC09AAE6-6C30-4C9D-B259-DE00BC1F99CA}" presName="vert1" presStyleCnt="0"/>
      <dgm:spPr/>
    </dgm:pt>
    <dgm:pt modelId="{A7A0C9DA-EAAE-495B-AE48-266B4CC1620B}" type="pres">
      <dgm:prSet presAssocID="{E17B50BF-1043-48E0-86B2-126670BCA711}" presName="thickLine" presStyleLbl="alignNode1" presStyleIdx="3" presStyleCnt="4"/>
      <dgm:spPr/>
    </dgm:pt>
    <dgm:pt modelId="{638D4070-D05C-4513-8F0F-526ABF6CF2A9}" type="pres">
      <dgm:prSet presAssocID="{E17B50BF-1043-48E0-86B2-126670BCA711}" presName="horz1" presStyleCnt="0"/>
      <dgm:spPr/>
    </dgm:pt>
    <dgm:pt modelId="{3F3A53A2-F63B-4155-AB2F-EC8E1A836BFF}" type="pres">
      <dgm:prSet presAssocID="{E17B50BF-1043-48E0-86B2-126670BCA711}" presName="tx1" presStyleLbl="revTx" presStyleIdx="3" presStyleCnt="4" custScaleY="172880"/>
      <dgm:spPr/>
    </dgm:pt>
    <dgm:pt modelId="{3A6C5B57-87F8-4A37-84BB-BCE71D20F5CB}" type="pres">
      <dgm:prSet presAssocID="{E17B50BF-1043-48E0-86B2-126670BCA711}" presName="vert1" presStyleCnt="0"/>
      <dgm:spPr/>
    </dgm:pt>
  </dgm:ptLst>
  <dgm:cxnLst>
    <dgm:cxn modelId="{D71B8231-3FFC-41B4-9CBE-8D65154C052C}" srcId="{ED4C3FB0-389D-46D9-A5F9-76EB7FF53FD1}" destId="{FD25B190-3310-45D1-AE20-2DF3ED39EFB7}" srcOrd="1" destOrd="0" parTransId="{A145F592-0BB1-4290-83ED-D8DDAB78E37F}" sibTransId="{427B563C-E149-49E6-BB41-1E4DDE447426}"/>
    <dgm:cxn modelId="{B83BA34C-B20F-4F62-948B-8BC7D9D0E7DF}" type="presOf" srcId="{ED4C3FB0-389D-46D9-A5F9-76EB7FF53FD1}" destId="{60596E73-116C-41E7-9A97-1864A9C7A587}" srcOrd="0" destOrd="0" presId="urn:microsoft.com/office/officeart/2008/layout/LinedList"/>
    <dgm:cxn modelId="{3CF7C457-1619-473A-8A94-F750F15C6841}" srcId="{ED4C3FB0-389D-46D9-A5F9-76EB7FF53FD1}" destId="{E17B50BF-1043-48E0-86B2-126670BCA711}" srcOrd="3" destOrd="0" parTransId="{7D97D01C-FBE1-4AC2-A0E2-A97CAC4FDA8A}" sibTransId="{61E4CAE4-C31B-4043-85A6-C6704803A166}"/>
    <dgm:cxn modelId="{9F5D5D81-9930-493D-A1F3-56A842884200}" type="presOf" srcId="{ABEF2A73-7E5E-48D1-AD0A-F9A6209147C2}" destId="{1A9F9AD3-74B3-4270-AC81-3F471823DFF2}" srcOrd="0" destOrd="0" presId="urn:microsoft.com/office/officeart/2008/layout/LinedList"/>
    <dgm:cxn modelId="{E1EBE98C-6324-4ABA-AB4D-647D0849EAC4}" type="presOf" srcId="{BC09AAE6-6C30-4C9D-B259-DE00BC1F99CA}" destId="{58D502BB-6F93-465A-93C9-CA270DA157FC}" srcOrd="0" destOrd="0" presId="urn:microsoft.com/office/officeart/2008/layout/LinedList"/>
    <dgm:cxn modelId="{CD7CC59C-33C2-4C04-A056-378F54582EE7}" type="presOf" srcId="{FD25B190-3310-45D1-AE20-2DF3ED39EFB7}" destId="{F166E99B-2517-49FF-A3B2-7FF96A697B61}" srcOrd="0" destOrd="0" presId="urn:microsoft.com/office/officeart/2008/layout/LinedList"/>
    <dgm:cxn modelId="{AB6B56A0-90E8-484A-A20F-BBAD5360060B}" type="presOf" srcId="{E17B50BF-1043-48E0-86B2-126670BCA711}" destId="{3F3A53A2-F63B-4155-AB2F-EC8E1A836BFF}" srcOrd="0" destOrd="0" presId="urn:microsoft.com/office/officeart/2008/layout/LinedList"/>
    <dgm:cxn modelId="{7AB428D8-F6DC-4237-B481-4AC2BB26D102}" srcId="{ED4C3FB0-389D-46D9-A5F9-76EB7FF53FD1}" destId="{BC09AAE6-6C30-4C9D-B259-DE00BC1F99CA}" srcOrd="2" destOrd="0" parTransId="{E2AECF8F-3065-465D-9650-69D4CFA6E6E5}" sibTransId="{5CE8E302-34A8-40A9-B071-8E1CBA112BE7}"/>
    <dgm:cxn modelId="{178640E5-C544-410D-A1A1-95072BE18073}" srcId="{ED4C3FB0-389D-46D9-A5F9-76EB7FF53FD1}" destId="{ABEF2A73-7E5E-48D1-AD0A-F9A6209147C2}" srcOrd="0" destOrd="0" parTransId="{6527419C-27AC-49AF-931D-6D74121E2E38}" sibTransId="{5405A32F-2C2A-4A5A-89BD-B13551C0C93D}"/>
    <dgm:cxn modelId="{CCCA2261-43F8-44C3-8E4A-BBBC128E1E91}" type="presParOf" srcId="{60596E73-116C-41E7-9A97-1864A9C7A587}" destId="{95E484C3-8AD0-44E0-BD20-20C321D3E1F4}" srcOrd="0" destOrd="0" presId="urn:microsoft.com/office/officeart/2008/layout/LinedList"/>
    <dgm:cxn modelId="{92CD4E3C-383D-439A-B571-276525D94B29}" type="presParOf" srcId="{60596E73-116C-41E7-9A97-1864A9C7A587}" destId="{662B34D0-203B-4479-A327-3BB090A097E4}" srcOrd="1" destOrd="0" presId="urn:microsoft.com/office/officeart/2008/layout/LinedList"/>
    <dgm:cxn modelId="{FA408154-D05B-47D2-915C-B2CEC5D60AEA}" type="presParOf" srcId="{662B34D0-203B-4479-A327-3BB090A097E4}" destId="{1A9F9AD3-74B3-4270-AC81-3F471823DFF2}" srcOrd="0" destOrd="0" presId="urn:microsoft.com/office/officeart/2008/layout/LinedList"/>
    <dgm:cxn modelId="{5F9133C3-2F1C-4E4E-84FF-418A635DC6C2}" type="presParOf" srcId="{662B34D0-203B-4479-A327-3BB090A097E4}" destId="{DE2B9E5B-E3B5-4C8B-97E4-41CA58632C47}" srcOrd="1" destOrd="0" presId="urn:microsoft.com/office/officeart/2008/layout/LinedList"/>
    <dgm:cxn modelId="{39F316D9-2637-4541-A31D-5E3F0983882E}" type="presParOf" srcId="{60596E73-116C-41E7-9A97-1864A9C7A587}" destId="{71175AC2-3678-4BDA-8A12-B4AA3F1B915F}" srcOrd="2" destOrd="0" presId="urn:microsoft.com/office/officeart/2008/layout/LinedList"/>
    <dgm:cxn modelId="{011F37FE-3B51-4EF7-BA03-34B8AC321ADB}" type="presParOf" srcId="{60596E73-116C-41E7-9A97-1864A9C7A587}" destId="{8EB12FAF-25A0-49F0-A414-C3E06378139F}" srcOrd="3" destOrd="0" presId="urn:microsoft.com/office/officeart/2008/layout/LinedList"/>
    <dgm:cxn modelId="{F2DD7E9F-693C-4322-95CE-1C6A75C2C21A}" type="presParOf" srcId="{8EB12FAF-25A0-49F0-A414-C3E06378139F}" destId="{F166E99B-2517-49FF-A3B2-7FF96A697B61}" srcOrd="0" destOrd="0" presId="urn:microsoft.com/office/officeart/2008/layout/LinedList"/>
    <dgm:cxn modelId="{71DD0C77-61B4-4CBE-BAAD-BA1EB345FAE5}" type="presParOf" srcId="{8EB12FAF-25A0-49F0-A414-C3E06378139F}" destId="{E5F4F5AC-B75E-4A34-91AA-EF5EA3F54ADF}" srcOrd="1" destOrd="0" presId="urn:microsoft.com/office/officeart/2008/layout/LinedList"/>
    <dgm:cxn modelId="{E1E4A3CD-16E0-400F-85A7-5A1BE06A08B4}" type="presParOf" srcId="{60596E73-116C-41E7-9A97-1864A9C7A587}" destId="{26E85A73-F71A-4F76-BF6E-DB231CF2B670}" srcOrd="4" destOrd="0" presId="urn:microsoft.com/office/officeart/2008/layout/LinedList"/>
    <dgm:cxn modelId="{2D23C6DC-B267-4E53-A3DD-EBB5E1610F02}" type="presParOf" srcId="{60596E73-116C-41E7-9A97-1864A9C7A587}" destId="{FDE37839-8615-48FC-80F7-DE607B6BAFC2}" srcOrd="5" destOrd="0" presId="urn:microsoft.com/office/officeart/2008/layout/LinedList"/>
    <dgm:cxn modelId="{DEE0E995-BB98-4079-848C-C714E9F673BB}" type="presParOf" srcId="{FDE37839-8615-48FC-80F7-DE607B6BAFC2}" destId="{58D502BB-6F93-465A-93C9-CA270DA157FC}" srcOrd="0" destOrd="0" presId="urn:microsoft.com/office/officeart/2008/layout/LinedList"/>
    <dgm:cxn modelId="{1BE52BBD-2456-4D83-B05F-684993C6B5D8}" type="presParOf" srcId="{FDE37839-8615-48FC-80F7-DE607B6BAFC2}" destId="{12F2F6BF-38B5-4207-9AD2-F9172C3E6534}" srcOrd="1" destOrd="0" presId="urn:microsoft.com/office/officeart/2008/layout/LinedList"/>
    <dgm:cxn modelId="{BE805C51-6D47-4989-B8B2-4513F96351A7}" type="presParOf" srcId="{60596E73-116C-41E7-9A97-1864A9C7A587}" destId="{A7A0C9DA-EAAE-495B-AE48-266B4CC1620B}" srcOrd="6" destOrd="0" presId="urn:microsoft.com/office/officeart/2008/layout/LinedList"/>
    <dgm:cxn modelId="{47ED88A0-EBFA-499A-AFE9-AF6055AB9251}" type="presParOf" srcId="{60596E73-116C-41E7-9A97-1864A9C7A587}" destId="{638D4070-D05C-4513-8F0F-526ABF6CF2A9}" srcOrd="7" destOrd="0" presId="urn:microsoft.com/office/officeart/2008/layout/LinedList"/>
    <dgm:cxn modelId="{B8201F2E-C59A-4536-9A20-C3A350AB9ADC}" type="presParOf" srcId="{638D4070-D05C-4513-8F0F-526ABF6CF2A9}" destId="{3F3A53A2-F63B-4155-AB2F-EC8E1A836BFF}" srcOrd="0" destOrd="0" presId="urn:microsoft.com/office/officeart/2008/layout/LinedList"/>
    <dgm:cxn modelId="{A1C902C8-B71F-4396-9CE7-EF005A15FEB1}" type="presParOf" srcId="{638D4070-D05C-4513-8F0F-526ABF6CF2A9}" destId="{3A6C5B57-87F8-4A37-84BB-BCE71D20F5CB}"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2B1B5862-14E2-4B4E-A798-35B430905DD3}" type="doc">
      <dgm:prSet loTypeId="urn:microsoft.com/office/officeart/2005/8/layout/vList2" loCatId="list" qsTypeId="urn:microsoft.com/office/officeart/2005/8/quickstyle/simple1" qsCatId="simple" csTypeId="urn:microsoft.com/office/officeart/2005/8/colors/accent2_2" csCatId="accent2" phldr="1"/>
      <dgm:spPr/>
      <dgm:t>
        <a:bodyPr/>
        <a:lstStyle/>
        <a:p>
          <a:endParaRPr lang="en-US"/>
        </a:p>
      </dgm:t>
    </dgm:pt>
    <dgm:pt modelId="{E2D7873B-0442-4BEF-A6A6-A5A15E1A8F50}">
      <dgm:prSet/>
      <dgm:spPr/>
      <dgm:t>
        <a:bodyPr/>
        <a:lstStyle/>
        <a:p>
          <a:r>
            <a:rPr lang="en-US" dirty="0"/>
            <a:t>Some Leading Examples</a:t>
          </a:r>
        </a:p>
      </dgm:t>
    </dgm:pt>
    <dgm:pt modelId="{0B885046-B332-4787-8F1A-DF92B5E0F043}" type="parTrans" cxnId="{778FC5F7-3510-4F3C-AF39-7E66A90A4467}">
      <dgm:prSet/>
      <dgm:spPr/>
      <dgm:t>
        <a:bodyPr/>
        <a:lstStyle/>
        <a:p>
          <a:endParaRPr lang="en-US"/>
        </a:p>
      </dgm:t>
    </dgm:pt>
    <dgm:pt modelId="{D4479ED1-F1F9-4EE2-B88F-767B94ACA9E4}" type="sibTrans" cxnId="{778FC5F7-3510-4F3C-AF39-7E66A90A4467}">
      <dgm:prSet/>
      <dgm:spPr/>
      <dgm:t>
        <a:bodyPr/>
        <a:lstStyle/>
        <a:p>
          <a:endParaRPr lang="en-US"/>
        </a:p>
      </dgm:t>
    </dgm:pt>
    <dgm:pt modelId="{50C8BCBD-B990-4BFD-99EA-5383E740CD7A}">
      <dgm:prSet/>
      <dgm:spPr/>
      <dgm:t>
        <a:bodyPr/>
        <a:lstStyle/>
        <a:p>
          <a:r>
            <a:rPr lang="en-US" b="1"/>
            <a:t>M-Pesa</a:t>
          </a:r>
          <a:r>
            <a:rPr lang="en-US"/>
            <a:t> (Kenya) – Mobile money platform by Safaricom.</a:t>
          </a:r>
        </a:p>
      </dgm:t>
    </dgm:pt>
    <dgm:pt modelId="{4BF3CC65-8FBF-4605-982C-C0C048D77BA1}" type="parTrans" cxnId="{143F6D32-F47B-41D2-8F05-0EB830ABA157}">
      <dgm:prSet/>
      <dgm:spPr/>
      <dgm:t>
        <a:bodyPr/>
        <a:lstStyle/>
        <a:p>
          <a:endParaRPr lang="en-US"/>
        </a:p>
      </dgm:t>
    </dgm:pt>
    <dgm:pt modelId="{1A756616-7150-474A-A03C-047F12D811F1}" type="sibTrans" cxnId="{143F6D32-F47B-41D2-8F05-0EB830ABA157}">
      <dgm:prSet/>
      <dgm:spPr/>
      <dgm:t>
        <a:bodyPr/>
        <a:lstStyle/>
        <a:p>
          <a:endParaRPr lang="en-US"/>
        </a:p>
      </dgm:t>
    </dgm:pt>
    <dgm:pt modelId="{40EE4CF4-6F55-4998-8B4C-AB25A3D9EB6A}">
      <dgm:prSet/>
      <dgm:spPr/>
      <dgm:t>
        <a:bodyPr/>
        <a:lstStyle/>
        <a:p>
          <a:r>
            <a:rPr lang="en-US" b="1"/>
            <a:t>Letshego</a:t>
          </a:r>
          <a:r>
            <a:rPr lang="en-US"/>
            <a:t> (Pan-African) – Microfinance and lending services.</a:t>
          </a:r>
        </a:p>
      </dgm:t>
    </dgm:pt>
    <dgm:pt modelId="{5BE9F113-8D0F-40F6-BB67-BC3B56CF08AE}" type="parTrans" cxnId="{A4D48131-168B-4429-ADF5-6C0D9631B4AA}">
      <dgm:prSet/>
      <dgm:spPr/>
      <dgm:t>
        <a:bodyPr/>
        <a:lstStyle/>
        <a:p>
          <a:endParaRPr lang="en-US"/>
        </a:p>
      </dgm:t>
    </dgm:pt>
    <dgm:pt modelId="{56554D3E-2BE1-4336-9599-5D6DEE3B8800}" type="sibTrans" cxnId="{A4D48131-168B-4429-ADF5-6C0D9631B4AA}">
      <dgm:prSet/>
      <dgm:spPr/>
      <dgm:t>
        <a:bodyPr/>
        <a:lstStyle/>
        <a:p>
          <a:endParaRPr lang="en-US"/>
        </a:p>
      </dgm:t>
    </dgm:pt>
    <dgm:pt modelId="{137BBF55-0AA4-4898-9862-153EF7E42C9B}">
      <dgm:prSet/>
      <dgm:spPr/>
      <dgm:t>
        <a:bodyPr/>
        <a:lstStyle/>
        <a:p>
          <a:r>
            <a:rPr lang="en-US" b="1"/>
            <a:t>Jumo</a:t>
          </a:r>
          <a:r>
            <a:rPr lang="en-US"/>
            <a:t> (South Africa) – Fintech lending platform.</a:t>
          </a:r>
        </a:p>
      </dgm:t>
    </dgm:pt>
    <dgm:pt modelId="{123DF1F6-46A6-4F53-BABA-BD54436A60EF}" type="parTrans" cxnId="{CB7409BF-6C9D-481E-A901-A57245EA010C}">
      <dgm:prSet/>
      <dgm:spPr/>
      <dgm:t>
        <a:bodyPr/>
        <a:lstStyle/>
        <a:p>
          <a:endParaRPr lang="en-US"/>
        </a:p>
      </dgm:t>
    </dgm:pt>
    <dgm:pt modelId="{6D139BF0-8A2D-428D-B14D-CDDAAE9B84F1}" type="sibTrans" cxnId="{CB7409BF-6C9D-481E-A901-A57245EA010C}">
      <dgm:prSet/>
      <dgm:spPr/>
      <dgm:t>
        <a:bodyPr/>
        <a:lstStyle/>
        <a:p>
          <a:endParaRPr lang="en-US"/>
        </a:p>
      </dgm:t>
    </dgm:pt>
    <dgm:pt modelId="{DEB1616C-C221-444A-AE45-FF424611EB64}">
      <dgm:prSet/>
      <dgm:spPr/>
      <dgm:t>
        <a:bodyPr/>
        <a:lstStyle/>
        <a:p>
          <a:r>
            <a:rPr lang="en-US" b="1" dirty="0"/>
            <a:t>Baobab Group</a:t>
          </a:r>
          <a:r>
            <a:rPr lang="en-US" dirty="0"/>
            <a:t> (West &amp; North Africa) – Digital microfinance services.</a:t>
          </a:r>
        </a:p>
      </dgm:t>
    </dgm:pt>
    <dgm:pt modelId="{9D642A23-A26F-4B8B-823C-4D42897F5B3E}" type="parTrans" cxnId="{6B7AF88D-3924-4CE4-9BE9-86B1D90F4674}">
      <dgm:prSet/>
      <dgm:spPr/>
      <dgm:t>
        <a:bodyPr/>
        <a:lstStyle/>
        <a:p>
          <a:endParaRPr lang="en-US"/>
        </a:p>
      </dgm:t>
    </dgm:pt>
    <dgm:pt modelId="{8D9DF726-A8DA-437D-B9F3-CCF046495C94}" type="sibTrans" cxnId="{6B7AF88D-3924-4CE4-9BE9-86B1D90F4674}">
      <dgm:prSet/>
      <dgm:spPr/>
      <dgm:t>
        <a:bodyPr/>
        <a:lstStyle/>
        <a:p>
          <a:endParaRPr lang="en-US"/>
        </a:p>
      </dgm:t>
    </dgm:pt>
    <dgm:pt modelId="{5CF31159-AB09-4AAC-A3DE-5800B73F45AD}">
      <dgm:prSet/>
      <dgm:spPr/>
      <dgm:t>
        <a:bodyPr/>
        <a:lstStyle/>
        <a:p>
          <a:r>
            <a:rPr lang="en-US" dirty="0"/>
            <a:t>MFS Africa, Wave (Senegal)</a:t>
          </a:r>
        </a:p>
      </dgm:t>
    </dgm:pt>
    <dgm:pt modelId="{D0BD1907-3FC4-48DD-8A44-DBECD53A6DBB}" type="parTrans" cxnId="{8AE79859-9C27-45C9-9796-2F2C18392975}">
      <dgm:prSet/>
      <dgm:spPr/>
      <dgm:t>
        <a:bodyPr/>
        <a:lstStyle/>
        <a:p>
          <a:endParaRPr lang="en-US"/>
        </a:p>
      </dgm:t>
    </dgm:pt>
    <dgm:pt modelId="{4C494F7B-91DC-4C45-9A61-D8BD6831BC5C}" type="sibTrans" cxnId="{8AE79859-9C27-45C9-9796-2F2C18392975}">
      <dgm:prSet/>
      <dgm:spPr/>
      <dgm:t>
        <a:bodyPr/>
        <a:lstStyle/>
        <a:p>
          <a:endParaRPr lang="en-US"/>
        </a:p>
      </dgm:t>
    </dgm:pt>
    <dgm:pt modelId="{5CC2A099-6595-48D8-BC8F-4723DF638D79}">
      <dgm:prSet/>
      <dgm:spPr/>
      <dgm:t>
        <a:bodyPr/>
        <a:lstStyle/>
        <a:p>
          <a:r>
            <a:rPr lang="en-US" b="1"/>
            <a:t>SOME BANKS STARTED AS NBFIs</a:t>
          </a:r>
          <a:endParaRPr lang="en-US"/>
        </a:p>
      </dgm:t>
    </dgm:pt>
    <dgm:pt modelId="{654BD7FA-6DAD-4036-9675-0F29C5CA2A03}" type="parTrans" cxnId="{4C44C424-F35C-4931-A9B1-8183274A1C99}">
      <dgm:prSet/>
      <dgm:spPr/>
      <dgm:t>
        <a:bodyPr/>
        <a:lstStyle/>
        <a:p>
          <a:endParaRPr lang="en-US"/>
        </a:p>
      </dgm:t>
    </dgm:pt>
    <dgm:pt modelId="{B1CA1906-0136-401A-9B85-C7673D8010BF}" type="sibTrans" cxnId="{4C44C424-F35C-4931-A9B1-8183274A1C99}">
      <dgm:prSet/>
      <dgm:spPr/>
      <dgm:t>
        <a:bodyPr/>
        <a:lstStyle/>
        <a:p>
          <a:endParaRPr lang="en-US"/>
        </a:p>
      </dgm:t>
    </dgm:pt>
    <dgm:pt modelId="{EC8116AD-7E3E-4DB1-8C41-8F54AD9088F5}">
      <dgm:prSet/>
      <dgm:spPr/>
      <dgm:t>
        <a:bodyPr/>
        <a:lstStyle/>
        <a:p>
          <a:r>
            <a:rPr lang="en-US"/>
            <a:t>Equity Bank (Kenya), BPR (Rwanda), UBA (Nigeria), Fidelity (Ghana), Bank of Africa (acquisitions or transformation).</a:t>
          </a:r>
        </a:p>
      </dgm:t>
    </dgm:pt>
    <dgm:pt modelId="{E0005329-E256-4153-BB13-D3C340D4C8E3}" type="parTrans" cxnId="{E9E4F593-243D-4805-BA5F-8605F55FFD69}">
      <dgm:prSet/>
      <dgm:spPr/>
      <dgm:t>
        <a:bodyPr/>
        <a:lstStyle/>
        <a:p>
          <a:endParaRPr lang="en-US"/>
        </a:p>
      </dgm:t>
    </dgm:pt>
    <dgm:pt modelId="{35D1A4A3-6E29-4B0B-8526-EAB19C47AA06}" type="sibTrans" cxnId="{E9E4F593-243D-4805-BA5F-8605F55FFD69}">
      <dgm:prSet/>
      <dgm:spPr/>
      <dgm:t>
        <a:bodyPr/>
        <a:lstStyle/>
        <a:p>
          <a:endParaRPr lang="en-US"/>
        </a:p>
      </dgm:t>
    </dgm:pt>
    <dgm:pt modelId="{2866EE47-19A1-47A1-B688-F1839F0C8F00}">
      <dgm:prSet/>
      <dgm:spPr/>
      <dgm:t>
        <a:bodyPr/>
        <a:lstStyle/>
        <a:p>
          <a:r>
            <a:rPr lang="en-US" dirty="0"/>
            <a:t>Insurance Penetration through Collaboration – NBFIs/</a:t>
          </a:r>
          <a:r>
            <a:rPr lang="en-US" dirty="0" err="1"/>
            <a:t>FinTechs</a:t>
          </a:r>
          <a:endParaRPr lang="en-US" dirty="0"/>
        </a:p>
      </dgm:t>
    </dgm:pt>
    <dgm:pt modelId="{97F9BFA7-D350-42BD-A235-905A156847F4}" type="parTrans" cxnId="{65041586-0439-4D93-94E8-FC91D0B75B1B}">
      <dgm:prSet/>
      <dgm:spPr/>
      <dgm:t>
        <a:bodyPr/>
        <a:lstStyle/>
        <a:p>
          <a:endParaRPr lang="en-US"/>
        </a:p>
      </dgm:t>
    </dgm:pt>
    <dgm:pt modelId="{D1239F79-2551-4110-9A45-EA7C11721203}" type="sibTrans" cxnId="{65041586-0439-4D93-94E8-FC91D0B75B1B}">
      <dgm:prSet/>
      <dgm:spPr/>
      <dgm:t>
        <a:bodyPr/>
        <a:lstStyle/>
        <a:p>
          <a:endParaRPr lang="en-US"/>
        </a:p>
      </dgm:t>
    </dgm:pt>
    <dgm:pt modelId="{CD807E51-52DA-4B3D-A61F-9DCCA2068EB8}" type="pres">
      <dgm:prSet presAssocID="{2B1B5862-14E2-4B4E-A798-35B430905DD3}" presName="linear" presStyleCnt="0">
        <dgm:presLayoutVars>
          <dgm:animLvl val="lvl"/>
          <dgm:resizeHandles val="exact"/>
        </dgm:presLayoutVars>
      </dgm:prSet>
      <dgm:spPr/>
    </dgm:pt>
    <dgm:pt modelId="{CAC2BC43-CFDD-4D05-9E6C-569FC96248A0}" type="pres">
      <dgm:prSet presAssocID="{E2D7873B-0442-4BEF-A6A6-A5A15E1A8F50}" presName="parentText" presStyleLbl="node1" presStyleIdx="0" presStyleCnt="2">
        <dgm:presLayoutVars>
          <dgm:chMax val="0"/>
          <dgm:bulletEnabled val="1"/>
        </dgm:presLayoutVars>
      </dgm:prSet>
      <dgm:spPr/>
    </dgm:pt>
    <dgm:pt modelId="{DD05B8F1-A2AB-45E3-83EE-3F09A180E2B8}" type="pres">
      <dgm:prSet presAssocID="{E2D7873B-0442-4BEF-A6A6-A5A15E1A8F50}" presName="childText" presStyleLbl="revTx" presStyleIdx="0" presStyleCnt="2">
        <dgm:presLayoutVars>
          <dgm:bulletEnabled val="1"/>
        </dgm:presLayoutVars>
      </dgm:prSet>
      <dgm:spPr/>
    </dgm:pt>
    <dgm:pt modelId="{9C8DE451-310E-485F-A6A7-B5FDC6F85EEC}" type="pres">
      <dgm:prSet presAssocID="{5CC2A099-6595-48D8-BC8F-4723DF638D79}" presName="parentText" presStyleLbl="node1" presStyleIdx="1" presStyleCnt="2">
        <dgm:presLayoutVars>
          <dgm:chMax val="0"/>
          <dgm:bulletEnabled val="1"/>
        </dgm:presLayoutVars>
      </dgm:prSet>
      <dgm:spPr/>
    </dgm:pt>
    <dgm:pt modelId="{714533BC-FC2E-4FAF-B497-161AD85BEEBF}" type="pres">
      <dgm:prSet presAssocID="{5CC2A099-6595-48D8-BC8F-4723DF638D79}" presName="childText" presStyleLbl="revTx" presStyleIdx="1" presStyleCnt="2">
        <dgm:presLayoutVars>
          <dgm:bulletEnabled val="1"/>
        </dgm:presLayoutVars>
      </dgm:prSet>
      <dgm:spPr/>
    </dgm:pt>
  </dgm:ptLst>
  <dgm:cxnLst>
    <dgm:cxn modelId="{F0F76A1C-989F-4E28-9831-C39486767BB4}" type="presOf" srcId="{2866EE47-19A1-47A1-B688-F1839F0C8F00}" destId="{DD05B8F1-A2AB-45E3-83EE-3F09A180E2B8}" srcOrd="0" destOrd="5" presId="urn:microsoft.com/office/officeart/2005/8/layout/vList2"/>
    <dgm:cxn modelId="{E63D1021-0CCB-4FB6-8166-19124F65250B}" type="presOf" srcId="{2B1B5862-14E2-4B4E-A798-35B430905DD3}" destId="{CD807E51-52DA-4B3D-A61F-9DCCA2068EB8}" srcOrd="0" destOrd="0" presId="urn:microsoft.com/office/officeart/2005/8/layout/vList2"/>
    <dgm:cxn modelId="{4C44C424-F35C-4931-A9B1-8183274A1C99}" srcId="{2B1B5862-14E2-4B4E-A798-35B430905DD3}" destId="{5CC2A099-6595-48D8-BC8F-4723DF638D79}" srcOrd="1" destOrd="0" parTransId="{654BD7FA-6DAD-4036-9675-0F29C5CA2A03}" sibTransId="{B1CA1906-0136-401A-9B85-C7673D8010BF}"/>
    <dgm:cxn modelId="{3707D324-F2E4-499D-B02F-9583B5C4541A}" type="presOf" srcId="{40EE4CF4-6F55-4998-8B4C-AB25A3D9EB6A}" destId="{DD05B8F1-A2AB-45E3-83EE-3F09A180E2B8}" srcOrd="0" destOrd="1" presId="urn:microsoft.com/office/officeart/2005/8/layout/vList2"/>
    <dgm:cxn modelId="{EA1AAD28-2B89-453C-B5AA-51E5BD7F58ED}" type="presOf" srcId="{50C8BCBD-B990-4BFD-99EA-5383E740CD7A}" destId="{DD05B8F1-A2AB-45E3-83EE-3F09A180E2B8}" srcOrd="0" destOrd="0" presId="urn:microsoft.com/office/officeart/2005/8/layout/vList2"/>
    <dgm:cxn modelId="{A4D48131-168B-4429-ADF5-6C0D9631B4AA}" srcId="{E2D7873B-0442-4BEF-A6A6-A5A15E1A8F50}" destId="{40EE4CF4-6F55-4998-8B4C-AB25A3D9EB6A}" srcOrd="1" destOrd="0" parTransId="{5BE9F113-8D0F-40F6-BB67-BC3B56CF08AE}" sibTransId="{56554D3E-2BE1-4336-9599-5D6DEE3B8800}"/>
    <dgm:cxn modelId="{143F6D32-F47B-41D2-8F05-0EB830ABA157}" srcId="{E2D7873B-0442-4BEF-A6A6-A5A15E1A8F50}" destId="{50C8BCBD-B990-4BFD-99EA-5383E740CD7A}" srcOrd="0" destOrd="0" parTransId="{4BF3CC65-8FBF-4605-982C-C0C048D77BA1}" sibTransId="{1A756616-7150-474A-A03C-047F12D811F1}"/>
    <dgm:cxn modelId="{4CFF813C-7657-4C12-B1F8-3F25E50F95FC}" type="presOf" srcId="{EC8116AD-7E3E-4DB1-8C41-8F54AD9088F5}" destId="{714533BC-FC2E-4FAF-B497-161AD85BEEBF}" srcOrd="0" destOrd="0" presId="urn:microsoft.com/office/officeart/2005/8/layout/vList2"/>
    <dgm:cxn modelId="{81103843-1364-42EA-9B20-4CB141530D80}" type="presOf" srcId="{5CC2A099-6595-48D8-BC8F-4723DF638D79}" destId="{9C8DE451-310E-485F-A6A7-B5FDC6F85EEC}" srcOrd="0" destOrd="0" presId="urn:microsoft.com/office/officeart/2005/8/layout/vList2"/>
    <dgm:cxn modelId="{BA2FF069-2BF1-4330-8551-4B523E6D696B}" type="presOf" srcId="{5CF31159-AB09-4AAC-A3DE-5800B73F45AD}" destId="{DD05B8F1-A2AB-45E3-83EE-3F09A180E2B8}" srcOrd="0" destOrd="4" presId="urn:microsoft.com/office/officeart/2005/8/layout/vList2"/>
    <dgm:cxn modelId="{8AE79859-9C27-45C9-9796-2F2C18392975}" srcId="{E2D7873B-0442-4BEF-A6A6-A5A15E1A8F50}" destId="{5CF31159-AB09-4AAC-A3DE-5800B73F45AD}" srcOrd="4" destOrd="0" parTransId="{D0BD1907-3FC4-48DD-8A44-DBECD53A6DBB}" sibTransId="{4C494F7B-91DC-4C45-9A61-D8BD6831BC5C}"/>
    <dgm:cxn modelId="{65041586-0439-4D93-94E8-FC91D0B75B1B}" srcId="{E2D7873B-0442-4BEF-A6A6-A5A15E1A8F50}" destId="{2866EE47-19A1-47A1-B688-F1839F0C8F00}" srcOrd="5" destOrd="0" parTransId="{97F9BFA7-D350-42BD-A235-905A156847F4}" sibTransId="{D1239F79-2551-4110-9A45-EA7C11721203}"/>
    <dgm:cxn modelId="{6B7AF88D-3924-4CE4-9BE9-86B1D90F4674}" srcId="{E2D7873B-0442-4BEF-A6A6-A5A15E1A8F50}" destId="{DEB1616C-C221-444A-AE45-FF424611EB64}" srcOrd="3" destOrd="0" parTransId="{9D642A23-A26F-4B8B-823C-4D42897F5B3E}" sibTransId="{8D9DF726-A8DA-437D-B9F3-CCF046495C94}"/>
    <dgm:cxn modelId="{E9E4F593-243D-4805-BA5F-8605F55FFD69}" srcId="{5CC2A099-6595-48D8-BC8F-4723DF638D79}" destId="{EC8116AD-7E3E-4DB1-8C41-8F54AD9088F5}" srcOrd="0" destOrd="0" parTransId="{E0005329-E256-4153-BB13-D3C340D4C8E3}" sibTransId="{35D1A4A3-6E29-4B0B-8526-EAB19C47AA06}"/>
    <dgm:cxn modelId="{CB7409BF-6C9D-481E-A901-A57245EA010C}" srcId="{E2D7873B-0442-4BEF-A6A6-A5A15E1A8F50}" destId="{137BBF55-0AA4-4898-9862-153EF7E42C9B}" srcOrd="2" destOrd="0" parTransId="{123DF1F6-46A6-4F53-BABA-BD54436A60EF}" sibTransId="{6D139BF0-8A2D-428D-B14D-CDDAAE9B84F1}"/>
    <dgm:cxn modelId="{DD101CDA-643C-4FC8-8726-91BEB14284D0}" type="presOf" srcId="{137BBF55-0AA4-4898-9862-153EF7E42C9B}" destId="{DD05B8F1-A2AB-45E3-83EE-3F09A180E2B8}" srcOrd="0" destOrd="2" presId="urn:microsoft.com/office/officeart/2005/8/layout/vList2"/>
    <dgm:cxn modelId="{7593E4DC-9AB7-48B5-B7F0-89CC5687C007}" type="presOf" srcId="{E2D7873B-0442-4BEF-A6A6-A5A15E1A8F50}" destId="{CAC2BC43-CFDD-4D05-9E6C-569FC96248A0}" srcOrd="0" destOrd="0" presId="urn:microsoft.com/office/officeart/2005/8/layout/vList2"/>
    <dgm:cxn modelId="{D6FDA6E0-1218-40A0-8957-833622AC75C3}" type="presOf" srcId="{DEB1616C-C221-444A-AE45-FF424611EB64}" destId="{DD05B8F1-A2AB-45E3-83EE-3F09A180E2B8}" srcOrd="0" destOrd="3" presId="urn:microsoft.com/office/officeart/2005/8/layout/vList2"/>
    <dgm:cxn modelId="{778FC5F7-3510-4F3C-AF39-7E66A90A4467}" srcId="{2B1B5862-14E2-4B4E-A798-35B430905DD3}" destId="{E2D7873B-0442-4BEF-A6A6-A5A15E1A8F50}" srcOrd="0" destOrd="0" parTransId="{0B885046-B332-4787-8F1A-DF92B5E0F043}" sibTransId="{D4479ED1-F1F9-4EE2-B88F-767B94ACA9E4}"/>
    <dgm:cxn modelId="{3A43F8C9-86EA-4BD1-9083-A60909E2E2D4}" type="presParOf" srcId="{CD807E51-52DA-4B3D-A61F-9DCCA2068EB8}" destId="{CAC2BC43-CFDD-4D05-9E6C-569FC96248A0}" srcOrd="0" destOrd="0" presId="urn:microsoft.com/office/officeart/2005/8/layout/vList2"/>
    <dgm:cxn modelId="{FA078405-FD76-4172-82E9-3E4896C84F43}" type="presParOf" srcId="{CD807E51-52DA-4B3D-A61F-9DCCA2068EB8}" destId="{DD05B8F1-A2AB-45E3-83EE-3F09A180E2B8}" srcOrd="1" destOrd="0" presId="urn:microsoft.com/office/officeart/2005/8/layout/vList2"/>
    <dgm:cxn modelId="{5126C26D-E81A-4D78-AE68-7F68948AA64D}" type="presParOf" srcId="{CD807E51-52DA-4B3D-A61F-9DCCA2068EB8}" destId="{9C8DE451-310E-485F-A6A7-B5FDC6F85EEC}" srcOrd="2" destOrd="0" presId="urn:microsoft.com/office/officeart/2005/8/layout/vList2"/>
    <dgm:cxn modelId="{5AE50F06-FC8B-4077-A3D3-23C48237AE51}" type="presParOf" srcId="{CD807E51-52DA-4B3D-A61F-9DCCA2068EB8}" destId="{714533BC-FC2E-4FAF-B497-161AD85BEEBF}" srcOrd="3"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BF33FE0-3519-4649-BAC1-A1385B971AC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B0882494-C116-4100-AD62-6F521ED33914}">
      <dgm:prSet/>
      <dgm:spPr/>
      <dgm:t>
        <a:bodyPr/>
        <a:lstStyle/>
        <a:p>
          <a:r>
            <a:rPr lang="en-US" b="1" dirty="0"/>
            <a:t>Financial Inclusion </a:t>
          </a:r>
          <a:endParaRPr lang="en-US" dirty="0"/>
        </a:p>
      </dgm:t>
    </dgm:pt>
    <dgm:pt modelId="{9497DD06-B1C7-4068-B8C8-88615C423EA8}" type="parTrans" cxnId="{0F2CD03A-EBD7-4543-BC57-CA4732AD9109}">
      <dgm:prSet/>
      <dgm:spPr/>
      <dgm:t>
        <a:bodyPr/>
        <a:lstStyle/>
        <a:p>
          <a:endParaRPr lang="en-US"/>
        </a:p>
      </dgm:t>
    </dgm:pt>
    <dgm:pt modelId="{47AE1260-B333-4A73-9F27-650710ECF2A1}" type="sibTrans" cxnId="{0F2CD03A-EBD7-4543-BC57-CA4732AD9109}">
      <dgm:prSet/>
      <dgm:spPr/>
      <dgm:t>
        <a:bodyPr/>
        <a:lstStyle/>
        <a:p>
          <a:endParaRPr lang="en-US"/>
        </a:p>
      </dgm:t>
    </dgm:pt>
    <dgm:pt modelId="{3BD81BA7-A768-4092-BC6C-7D11ACD35BE4}">
      <dgm:prSet/>
      <dgm:spPr/>
      <dgm:t>
        <a:bodyPr/>
        <a:lstStyle/>
        <a:p>
          <a:r>
            <a:rPr lang="en-US" b="1" dirty="0"/>
            <a:t>Support for SMEs &amp; Households </a:t>
          </a:r>
          <a:endParaRPr lang="en-US" dirty="0"/>
        </a:p>
      </dgm:t>
    </dgm:pt>
    <dgm:pt modelId="{926F461A-A3AF-4697-8E7F-A2EA0CB421E6}" type="parTrans" cxnId="{BC2EC398-984D-4992-812C-F10594A7E182}">
      <dgm:prSet/>
      <dgm:spPr/>
      <dgm:t>
        <a:bodyPr/>
        <a:lstStyle/>
        <a:p>
          <a:endParaRPr lang="en-US"/>
        </a:p>
      </dgm:t>
    </dgm:pt>
    <dgm:pt modelId="{3B791FCD-FAB2-4BE6-A247-5B9F7DF25EE1}" type="sibTrans" cxnId="{BC2EC398-984D-4992-812C-F10594A7E182}">
      <dgm:prSet/>
      <dgm:spPr/>
      <dgm:t>
        <a:bodyPr/>
        <a:lstStyle/>
        <a:p>
          <a:endParaRPr lang="en-US"/>
        </a:p>
      </dgm:t>
    </dgm:pt>
    <dgm:pt modelId="{016CDB62-EC70-4F1F-8D75-EF8F84B0503D}">
      <dgm:prSet/>
      <dgm:spPr/>
      <dgm:t>
        <a:bodyPr/>
        <a:lstStyle/>
        <a:p>
          <a:r>
            <a:rPr lang="en-US" b="1" dirty="0"/>
            <a:t>Economic Growth </a:t>
          </a:r>
          <a:endParaRPr lang="en-US" dirty="0"/>
        </a:p>
      </dgm:t>
    </dgm:pt>
    <dgm:pt modelId="{A251D2CD-FC50-4890-9EAF-865278BDACDD}" type="parTrans" cxnId="{2F527683-6E5F-485C-8889-6E2E97B4A01F}">
      <dgm:prSet/>
      <dgm:spPr/>
      <dgm:t>
        <a:bodyPr/>
        <a:lstStyle/>
        <a:p>
          <a:endParaRPr lang="en-US"/>
        </a:p>
      </dgm:t>
    </dgm:pt>
    <dgm:pt modelId="{5717D765-0CE8-4235-9094-BBF25AFE93B7}" type="sibTrans" cxnId="{2F527683-6E5F-485C-8889-6E2E97B4A01F}">
      <dgm:prSet/>
      <dgm:spPr/>
      <dgm:t>
        <a:bodyPr/>
        <a:lstStyle/>
        <a:p>
          <a:endParaRPr lang="en-US"/>
        </a:p>
      </dgm:t>
    </dgm:pt>
    <dgm:pt modelId="{96207962-8B32-473D-B2AF-1BB7B2C317FA}">
      <dgm:prSet/>
      <dgm:spPr/>
      <dgm:t>
        <a:bodyPr/>
        <a:lstStyle/>
        <a:p>
          <a:r>
            <a:rPr lang="en-US" b="1" dirty="0"/>
            <a:t>Resilience</a:t>
          </a:r>
          <a:r>
            <a:rPr lang="en-US" dirty="0"/>
            <a:t> </a:t>
          </a:r>
        </a:p>
      </dgm:t>
    </dgm:pt>
    <dgm:pt modelId="{465318F0-CE55-45EB-B389-681242F945B2}" type="parTrans" cxnId="{3DDA2B1D-AE10-449B-82AC-0B72C582AB45}">
      <dgm:prSet/>
      <dgm:spPr/>
      <dgm:t>
        <a:bodyPr/>
        <a:lstStyle/>
        <a:p>
          <a:endParaRPr lang="en-US"/>
        </a:p>
      </dgm:t>
    </dgm:pt>
    <dgm:pt modelId="{1BECA905-8BB4-477C-93DF-591EFB5E9CD3}" type="sibTrans" cxnId="{3DDA2B1D-AE10-449B-82AC-0B72C582AB45}">
      <dgm:prSet/>
      <dgm:spPr/>
      <dgm:t>
        <a:bodyPr/>
        <a:lstStyle/>
        <a:p>
          <a:endParaRPr lang="en-US"/>
        </a:p>
      </dgm:t>
    </dgm:pt>
    <dgm:pt modelId="{64B80045-B835-4E36-8BB7-B00E0BA2796B}">
      <dgm:prSet/>
      <dgm:spPr/>
      <dgm:t>
        <a:bodyPr/>
        <a:lstStyle/>
        <a:p>
          <a:r>
            <a:rPr lang="en-US" b="1" dirty="0"/>
            <a:t>Social Improvement</a:t>
          </a:r>
        </a:p>
      </dgm:t>
    </dgm:pt>
    <dgm:pt modelId="{CD7FCB10-F5FC-4A91-AA16-760BA0A81364}" type="parTrans" cxnId="{EC3A7A4F-E612-4F80-B78C-877CED2A42B6}">
      <dgm:prSet/>
      <dgm:spPr/>
      <dgm:t>
        <a:bodyPr/>
        <a:lstStyle/>
        <a:p>
          <a:endParaRPr lang="en-US"/>
        </a:p>
      </dgm:t>
    </dgm:pt>
    <dgm:pt modelId="{745A91D1-1D13-4C3C-8CD0-AD226512C440}" type="sibTrans" cxnId="{EC3A7A4F-E612-4F80-B78C-877CED2A42B6}">
      <dgm:prSet/>
      <dgm:spPr/>
      <dgm:t>
        <a:bodyPr/>
        <a:lstStyle/>
        <a:p>
          <a:endParaRPr lang="en-US"/>
        </a:p>
      </dgm:t>
    </dgm:pt>
    <dgm:pt modelId="{C9CE80B9-AE15-45A5-9E04-8511EC83531A}">
      <dgm:prSet/>
      <dgm:spPr/>
      <dgm:t>
        <a:bodyPr/>
        <a:lstStyle/>
        <a:p>
          <a:r>
            <a:rPr lang="en-US" b="1" dirty="0"/>
            <a:t>Environmental Protection</a:t>
          </a:r>
        </a:p>
      </dgm:t>
    </dgm:pt>
    <dgm:pt modelId="{B7775B49-04F7-4264-9E20-6BBE42C06B71}" type="parTrans" cxnId="{37F57330-8928-4AD4-BDDE-90D6A14DB047}">
      <dgm:prSet/>
      <dgm:spPr/>
      <dgm:t>
        <a:bodyPr/>
        <a:lstStyle/>
        <a:p>
          <a:endParaRPr lang="en-US"/>
        </a:p>
      </dgm:t>
    </dgm:pt>
    <dgm:pt modelId="{0790321E-75BE-492F-B25F-51F3A2B7BF7A}" type="sibTrans" cxnId="{37F57330-8928-4AD4-BDDE-90D6A14DB047}">
      <dgm:prSet/>
      <dgm:spPr/>
      <dgm:t>
        <a:bodyPr/>
        <a:lstStyle/>
        <a:p>
          <a:endParaRPr lang="en-US"/>
        </a:p>
      </dgm:t>
    </dgm:pt>
    <dgm:pt modelId="{8FA36A12-7A04-41AF-9033-7361375DA48A}">
      <dgm:prSet/>
      <dgm:spPr/>
      <dgm:t>
        <a:bodyPr/>
        <a:lstStyle/>
        <a:p>
          <a:r>
            <a:rPr lang="en-US" b="1" dirty="0"/>
            <a:t>Education &amp; Health</a:t>
          </a:r>
        </a:p>
      </dgm:t>
    </dgm:pt>
    <dgm:pt modelId="{E699F419-C3AF-4BE0-98F5-8A39659DFC04}" type="parTrans" cxnId="{7ABEE251-C084-44BD-92B3-B65E00BAAB34}">
      <dgm:prSet/>
      <dgm:spPr/>
      <dgm:t>
        <a:bodyPr/>
        <a:lstStyle/>
        <a:p>
          <a:endParaRPr lang="en-US"/>
        </a:p>
      </dgm:t>
    </dgm:pt>
    <dgm:pt modelId="{DEDFA3C8-18B5-4FF4-8983-6BC2327AE907}" type="sibTrans" cxnId="{7ABEE251-C084-44BD-92B3-B65E00BAAB34}">
      <dgm:prSet/>
      <dgm:spPr/>
      <dgm:t>
        <a:bodyPr/>
        <a:lstStyle/>
        <a:p>
          <a:endParaRPr lang="en-US"/>
        </a:p>
      </dgm:t>
    </dgm:pt>
    <dgm:pt modelId="{F54E7F9F-4EEE-47AB-B753-F188922B765C}" type="pres">
      <dgm:prSet presAssocID="{5BF33FE0-3519-4649-BAC1-A1385B971AC7}" presName="linear" presStyleCnt="0">
        <dgm:presLayoutVars>
          <dgm:animLvl val="lvl"/>
          <dgm:resizeHandles val="exact"/>
        </dgm:presLayoutVars>
      </dgm:prSet>
      <dgm:spPr/>
    </dgm:pt>
    <dgm:pt modelId="{87897A0A-DD2D-4348-9D4C-99F9867E5B92}" type="pres">
      <dgm:prSet presAssocID="{B0882494-C116-4100-AD62-6F521ED33914}" presName="parentText" presStyleLbl="node1" presStyleIdx="0" presStyleCnt="7">
        <dgm:presLayoutVars>
          <dgm:chMax val="0"/>
          <dgm:bulletEnabled val="1"/>
        </dgm:presLayoutVars>
      </dgm:prSet>
      <dgm:spPr/>
    </dgm:pt>
    <dgm:pt modelId="{3B82AB40-FE2C-4BF1-97BC-A4B562653B3D}" type="pres">
      <dgm:prSet presAssocID="{47AE1260-B333-4A73-9F27-650710ECF2A1}" presName="spacer" presStyleCnt="0"/>
      <dgm:spPr/>
    </dgm:pt>
    <dgm:pt modelId="{40FEA2F9-2FE3-409B-9D77-BE7FD0B9D6DD}" type="pres">
      <dgm:prSet presAssocID="{3BD81BA7-A768-4092-BC6C-7D11ACD35BE4}" presName="parentText" presStyleLbl="node1" presStyleIdx="1" presStyleCnt="7">
        <dgm:presLayoutVars>
          <dgm:chMax val="0"/>
          <dgm:bulletEnabled val="1"/>
        </dgm:presLayoutVars>
      </dgm:prSet>
      <dgm:spPr/>
    </dgm:pt>
    <dgm:pt modelId="{9D549491-A051-488F-950F-246873E84F19}" type="pres">
      <dgm:prSet presAssocID="{3B791FCD-FAB2-4BE6-A247-5B9F7DF25EE1}" presName="spacer" presStyleCnt="0"/>
      <dgm:spPr/>
    </dgm:pt>
    <dgm:pt modelId="{9438B430-D1C7-41E8-8C72-B150D702F05B}" type="pres">
      <dgm:prSet presAssocID="{016CDB62-EC70-4F1F-8D75-EF8F84B0503D}" presName="parentText" presStyleLbl="node1" presStyleIdx="2" presStyleCnt="7">
        <dgm:presLayoutVars>
          <dgm:chMax val="0"/>
          <dgm:bulletEnabled val="1"/>
        </dgm:presLayoutVars>
      </dgm:prSet>
      <dgm:spPr/>
    </dgm:pt>
    <dgm:pt modelId="{0C6A58F0-36FB-4CF1-BAFE-7E5F1FACCAA6}" type="pres">
      <dgm:prSet presAssocID="{5717D765-0CE8-4235-9094-BBF25AFE93B7}" presName="spacer" presStyleCnt="0"/>
      <dgm:spPr/>
    </dgm:pt>
    <dgm:pt modelId="{B14DA98A-7FBE-44A3-84E0-A587FA3CA437}" type="pres">
      <dgm:prSet presAssocID="{64B80045-B835-4E36-8BB7-B00E0BA2796B}" presName="parentText" presStyleLbl="node1" presStyleIdx="3" presStyleCnt="7">
        <dgm:presLayoutVars>
          <dgm:chMax val="0"/>
          <dgm:bulletEnabled val="1"/>
        </dgm:presLayoutVars>
      </dgm:prSet>
      <dgm:spPr/>
    </dgm:pt>
    <dgm:pt modelId="{1AEF01D8-1D12-4877-A348-DA3E146B0F3F}" type="pres">
      <dgm:prSet presAssocID="{745A91D1-1D13-4C3C-8CD0-AD226512C440}" presName="spacer" presStyleCnt="0"/>
      <dgm:spPr/>
    </dgm:pt>
    <dgm:pt modelId="{28749B56-4448-4088-A3A1-27E08C88D42B}" type="pres">
      <dgm:prSet presAssocID="{96207962-8B32-473D-B2AF-1BB7B2C317FA}" presName="parentText" presStyleLbl="node1" presStyleIdx="4" presStyleCnt="7">
        <dgm:presLayoutVars>
          <dgm:chMax val="0"/>
          <dgm:bulletEnabled val="1"/>
        </dgm:presLayoutVars>
      </dgm:prSet>
      <dgm:spPr/>
    </dgm:pt>
    <dgm:pt modelId="{2EEBB694-375D-4282-BCC3-BDC6D3938BFF}" type="pres">
      <dgm:prSet presAssocID="{1BECA905-8BB4-477C-93DF-591EFB5E9CD3}" presName="spacer" presStyleCnt="0"/>
      <dgm:spPr/>
    </dgm:pt>
    <dgm:pt modelId="{1BC6C6D5-EFEE-4284-AD5D-F25E2A10A584}" type="pres">
      <dgm:prSet presAssocID="{C9CE80B9-AE15-45A5-9E04-8511EC83531A}" presName="parentText" presStyleLbl="node1" presStyleIdx="5" presStyleCnt="7">
        <dgm:presLayoutVars>
          <dgm:chMax val="0"/>
          <dgm:bulletEnabled val="1"/>
        </dgm:presLayoutVars>
      </dgm:prSet>
      <dgm:spPr/>
    </dgm:pt>
    <dgm:pt modelId="{B5E21AAD-D5B2-4956-9073-C8DC52FAAE9F}" type="pres">
      <dgm:prSet presAssocID="{0790321E-75BE-492F-B25F-51F3A2B7BF7A}" presName="spacer" presStyleCnt="0"/>
      <dgm:spPr/>
    </dgm:pt>
    <dgm:pt modelId="{BAA4C355-F149-48A9-9CD2-76DB83FBF3E5}" type="pres">
      <dgm:prSet presAssocID="{8FA36A12-7A04-41AF-9033-7361375DA48A}" presName="parentText" presStyleLbl="node1" presStyleIdx="6" presStyleCnt="7">
        <dgm:presLayoutVars>
          <dgm:chMax val="0"/>
          <dgm:bulletEnabled val="1"/>
        </dgm:presLayoutVars>
      </dgm:prSet>
      <dgm:spPr/>
    </dgm:pt>
  </dgm:ptLst>
  <dgm:cxnLst>
    <dgm:cxn modelId="{20A02910-9A0B-42CC-A3D9-47E453BF0E94}" type="presOf" srcId="{016CDB62-EC70-4F1F-8D75-EF8F84B0503D}" destId="{9438B430-D1C7-41E8-8C72-B150D702F05B}" srcOrd="0" destOrd="0" presId="urn:microsoft.com/office/officeart/2005/8/layout/vList2"/>
    <dgm:cxn modelId="{3DDA2B1D-AE10-449B-82AC-0B72C582AB45}" srcId="{5BF33FE0-3519-4649-BAC1-A1385B971AC7}" destId="{96207962-8B32-473D-B2AF-1BB7B2C317FA}" srcOrd="4" destOrd="0" parTransId="{465318F0-CE55-45EB-B389-681242F945B2}" sibTransId="{1BECA905-8BB4-477C-93DF-591EFB5E9CD3}"/>
    <dgm:cxn modelId="{37F57330-8928-4AD4-BDDE-90D6A14DB047}" srcId="{5BF33FE0-3519-4649-BAC1-A1385B971AC7}" destId="{C9CE80B9-AE15-45A5-9E04-8511EC83531A}" srcOrd="5" destOrd="0" parTransId="{B7775B49-04F7-4264-9E20-6BBE42C06B71}" sibTransId="{0790321E-75BE-492F-B25F-51F3A2B7BF7A}"/>
    <dgm:cxn modelId="{0F2CD03A-EBD7-4543-BC57-CA4732AD9109}" srcId="{5BF33FE0-3519-4649-BAC1-A1385B971AC7}" destId="{B0882494-C116-4100-AD62-6F521ED33914}" srcOrd="0" destOrd="0" parTransId="{9497DD06-B1C7-4068-B8C8-88615C423EA8}" sibTransId="{47AE1260-B333-4A73-9F27-650710ECF2A1}"/>
    <dgm:cxn modelId="{59ED3269-88B4-4281-8C56-11DC8F60076A}" type="presOf" srcId="{5BF33FE0-3519-4649-BAC1-A1385B971AC7}" destId="{F54E7F9F-4EEE-47AB-B753-F188922B765C}" srcOrd="0" destOrd="0" presId="urn:microsoft.com/office/officeart/2005/8/layout/vList2"/>
    <dgm:cxn modelId="{EC3A7A4F-E612-4F80-B78C-877CED2A42B6}" srcId="{5BF33FE0-3519-4649-BAC1-A1385B971AC7}" destId="{64B80045-B835-4E36-8BB7-B00E0BA2796B}" srcOrd="3" destOrd="0" parTransId="{CD7FCB10-F5FC-4A91-AA16-760BA0A81364}" sibTransId="{745A91D1-1D13-4C3C-8CD0-AD226512C440}"/>
    <dgm:cxn modelId="{7ABEE251-C084-44BD-92B3-B65E00BAAB34}" srcId="{5BF33FE0-3519-4649-BAC1-A1385B971AC7}" destId="{8FA36A12-7A04-41AF-9033-7361375DA48A}" srcOrd="6" destOrd="0" parTransId="{E699F419-C3AF-4BE0-98F5-8A39659DFC04}" sibTransId="{DEDFA3C8-18B5-4FF4-8983-6BC2327AE907}"/>
    <dgm:cxn modelId="{2F527683-6E5F-485C-8889-6E2E97B4A01F}" srcId="{5BF33FE0-3519-4649-BAC1-A1385B971AC7}" destId="{016CDB62-EC70-4F1F-8D75-EF8F84B0503D}" srcOrd="2" destOrd="0" parTransId="{A251D2CD-FC50-4890-9EAF-865278BDACDD}" sibTransId="{5717D765-0CE8-4235-9094-BBF25AFE93B7}"/>
    <dgm:cxn modelId="{8F5D258D-225A-4AA8-BE89-3A4DFF3B4921}" type="presOf" srcId="{B0882494-C116-4100-AD62-6F521ED33914}" destId="{87897A0A-DD2D-4348-9D4C-99F9867E5B92}" srcOrd="0" destOrd="0" presId="urn:microsoft.com/office/officeart/2005/8/layout/vList2"/>
    <dgm:cxn modelId="{3533E192-3286-4D22-9291-45E5845B9DF5}" type="presOf" srcId="{96207962-8B32-473D-B2AF-1BB7B2C317FA}" destId="{28749B56-4448-4088-A3A1-27E08C88D42B}" srcOrd="0" destOrd="0" presId="urn:microsoft.com/office/officeart/2005/8/layout/vList2"/>
    <dgm:cxn modelId="{BC2EC398-984D-4992-812C-F10594A7E182}" srcId="{5BF33FE0-3519-4649-BAC1-A1385B971AC7}" destId="{3BD81BA7-A768-4092-BC6C-7D11ACD35BE4}" srcOrd="1" destOrd="0" parTransId="{926F461A-A3AF-4697-8E7F-A2EA0CB421E6}" sibTransId="{3B791FCD-FAB2-4BE6-A247-5B9F7DF25EE1}"/>
    <dgm:cxn modelId="{A3087BBB-AB4A-47F4-A2C3-747CFBEEAB27}" type="presOf" srcId="{3BD81BA7-A768-4092-BC6C-7D11ACD35BE4}" destId="{40FEA2F9-2FE3-409B-9D77-BE7FD0B9D6DD}" srcOrd="0" destOrd="0" presId="urn:microsoft.com/office/officeart/2005/8/layout/vList2"/>
    <dgm:cxn modelId="{40384AE6-1386-4050-B205-292343985502}" type="presOf" srcId="{C9CE80B9-AE15-45A5-9E04-8511EC83531A}" destId="{1BC6C6D5-EFEE-4284-AD5D-F25E2A10A584}" srcOrd="0" destOrd="0" presId="urn:microsoft.com/office/officeart/2005/8/layout/vList2"/>
    <dgm:cxn modelId="{CA7B42EF-4907-4053-B280-B203BAB8E9BB}" type="presOf" srcId="{8FA36A12-7A04-41AF-9033-7361375DA48A}" destId="{BAA4C355-F149-48A9-9CD2-76DB83FBF3E5}" srcOrd="0" destOrd="0" presId="urn:microsoft.com/office/officeart/2005/8/layout/vList2"/>
    <dgm:cxn modelId="{431DC8F5-8F2B-437D-AA64-F56ABDA08757}" type="presOf" srcId="{64B80045-B835-4E36-8BB7-B00E0BA2796B}" destId="{B14DA98A-7FBE-44A3-84E0-A587FA3CA437}" srcOrd="0" destOrd="0" presId="urn:microsoft.com/office/officeart/2005/8/layout/vList2"/>
    <dgm:cxn modelId="{9BDCD5CB-939B-4C50-AFD1-953374231A00}" type="presParOf" srcId="{F54E7F9F-4EEE-47AB-B753-F188922B765C}" destId="{87897A0A-DD2D-4348-9D4C-99F9867E5B92}" srcOrd="0" destOrd="0" presId="urn:microsoft.com/office/officeart/2005/8/layout/vList2"/>
    <dgm:cxn modelId="{7795E80E-F7A8-4EE0-A404-4090A3EA9C7B}" type="presParOf" srcId="{F54E7F9F-4EEE-47AB-B753-F188922B765C}" destId="{3B82AB40-FE2C-4BF1-97BC-A4B562653B3D}" srcOrd="1" destOrd="0" presId="urn:microsoft.com/office/officeart/2005/8/layout/vList2"/>
    <dgm:cxn modelId="{6B50C9F9-14D4-4C67-9CA2-07C700830547}" type="presParOf" srcId="{F54E7F9F-4EEE-47AB-B753-F188922B765C}" destId="{40FEA2F9-2FE3-409B-9D77-BE7FD0B9D6DD}" srcOrd="2" destOrd="0" presId="urn:microsoft.com/office/officeart/2005/8/layout/vList2"/>
    <dgm:cxn modelId="{D290D7A3-D2CF-4A60-AF1C-424A5B000174}" type="presParOf" srcId="{F54E7F9F-4EEE-47AB-B753-F188922B765C}" destId="{9D549491-A051-488F-950F-246873E84F19}" srcOrd="3" destOrd="0" presId="urn:microsoft.com/office/officeart/2005/8/layout/vList2"/>
    <dgm:cxn modelId="{6B4EBCD4-41A4-49E4-8A17-55D9CCCFDDBC}" type="presParOf" srcId="{F54E7F9F-4EEE-47AB-B753-F188922B765C}" destId="{9438B430-D1C7-41E8-8C72-B150D702F05B}" srcOrd="4" destOrd="0" presId="urn:microsoft.com/office/officeart/2005/8/layout/vList2"/>
    <dgm:cxn modelId="{D4A34209-FB1F-478F-B4FB-146B4E69A3DF}" type="presParOf" srcId="{F54E7F9F-4EEE-47AB-B753-F188922B765C}" destId="{0C6A58F0-36FB-4CF1-BAFE-7E5F1FACCAA6}" srcOrd="5" destOrd="0" presId="urn:microsoft.com/office/officeart/2005/8/layout/vList2"/>
    <dgm:cxn modelId="{0701DF73-92C4-40B4-AB9A-176548973E74}" type="presParOf" srcId="{F54E7F9F-4EEE-47AB-B753-F188922B765C}" destId="{B14DA98A-7FBE-44A3-84E0-A587FA3CA437}" srcOrd="6" destOrd="0" presId="urn:microsoft.com/office/officeart/2005/8/layout/vList2"/>
    <dgm:cxn modelId="{466C2201-327D-4520-9824-C121BB322613}" type="presParOf" srcId="{F54E7F9F-4EEE-47AB-B753-F188922B765C}" destId="{1AEF01D8-1D12-4877-A348-DA3E146B0F3F}" srcOrd="7" destOrd="0" presId="urn:microsoft.com/office/officeart/2005/8/layout/vList2"/>
    <dgm:cxn modelId="{D7AA87DC-CE9F-40A4-8305-6D063274F393}" type="presParOf" srcId="{F54E7F9F-4EEE-47AB-B753-F188922B765C}" destId="{28749B56-4448-4088-A3A1-27E08C88D42B}" srcOrd="8" destOrd="0" presId="urn:microsoft.com/office/officeart/2005/8/layout/vList2"/>
    <dgm:cxn modelId="{551D3B26-76B6-480E-B95A-2D28372D20F7}" type="presParOf" srcId="{F54E7F9F-4EEE-47AB-B753-F188922B765C}" destId="{2EEBB694-375D-4282-BCC3-BDC6D3938BFF}" srcOrd="9" destOrd="0" presId="urn:microsoft.com/office/officeart/2005/8/layout/vList2"/>
    <dgm:cxn modelId="{214E0226-B37E-48AB-961A-7749C5C11AD6}" type="presParOf" srcId="{F54E7F9F-4EEE-47AB-B753-F188922B765C}" destId="{1BC6C6D5-EFEE-4284-AD5D-F25E2A10A584}" srcOrd="10" destOrd="0" presId="urn:microsoft.com/office/officeart/2005/8/layout/vList2"/>
    <dgm:cxn modelId="{997AC28B-FAD6-481A-97D0-41F13A16B2B0}" type="presParOf" srcId="{F54E7F9F-4EEE-47AB-B753-F188922B765C}" destId="{B5E21AAD-D5B2-4956-9073-C8DC52FAAE9F}" srcOrd="11" destOrd="0" presId="urn:microsoft.com/office/officeart/2005/8/layout/vList2"/>
    <dgm:cxn modelId="{B6E50265-E4BF-42CA-BB91-25B9D2DBD53B}" type="presParOf" srcId="{F54E7F9F-4EEE-47AB-B753-F188922B765C}" destId="{BAA4C355-F149-48A9-9CD2-76DB83FBF3E5}" srcOrd="1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CD4544A-7038-49DA-A99B-B11851D4B4FD}" type="doc">
      <dgm:prSet loTypeId="urn:microsoft.com/office/officeart/2005/8/layout/matrix1" loCatId="matrix" qsTypeId="urn:microsoft.com/office/officeart/2005/8/quickstyle/simple1" qsCatId="simple" csTypeId="urn:microsoft.com/office/officeart/2005/8/colors/accent1_2" csCatId="accent1" phldr="1"/>
      <dgm:spPr/>
      <dgm:t>
        <a:bodyPr/>
        <a:lstStyle/>
        <a:p>
          <a:endParaRPr lang="en-US"/>
        </a:p>
      </dgm:t>
    </dgm:pt>
    <dgm:pt modelId="{916A7A86-E705-4AF9-940C-BD0195693DF0}">
      <dgm:prSet phldrT="[Text]" custT="1"/>
      <dgm:spPr>
        <a:solidFill>
          <a:srgbClr val="92D050"/>
        </a:solidFill>
      </dgm:spPr>
      <dgm:t>
        <a:bodyPr/>
        <a:lstStyle/>
        <a:p>
          <a:r>
            <a:rPr lang="en-US" sz="4400" b="1" dirty="0">
              <a:solidFill>
                <a:schemeClr val="bg2"/>
              </a:solidFill>
            </a:rPr>
            <a:t>FINANCIAL INCLUSION</a:t>
          </a:r>
        </a:p>
      </dgm:t>
    </dgm:pt>
    <dgm:pt modelId="{2D77171D-E31F-4A69-B7DB-8D0308381F3F}" type="parTrans" cxnId="{9B95EC5A-1301-49A8-BB1A-55CCECB9CE82}">
      <dgm:prSet/>
      <dgm:spPr/>
      <dgm:t>
        <a:bodyPr/>
        <a:lstStyle/>
        <a:p>
          <a:endParaRPr lang="en-US" sz="2000"/>
        </a:p>
      </dgm:t>
    </dgm:pt>
    <dgm:pt modelId="{A102EE35-F2C5-43B9-BE7A-AAF69C2C87FE}" type="sibTrans" cxnId="{9B95EC5A-1301-49A8-BB1A-55CCECB9CE82}">
      <dgm:prSet/>
      <dgm:spPr/>
      <dgm:t>
        <a:bodyPr/>
        <a:lstStyle/>
        <a:p>
          <a:endParaRPr lang="en-US" sz="2000"/>
        </a:p>
      </dgm:t>
    </dgm:pt>
    <dgm:pt modelId="{885A330B-EDAE-4968-B1BC-7BB94D0B6D62}">
      <dgm:prSet phldrT="[Text]" custT="1"/>
      <dgm:spPr/>
      <dgm:t>
        <a:bodyPr/>
        <a:lstStyle/>
        <a:p>
          <a:pPr algn="ctr"/>
          <a:endParaRPr lang="en-US" sz="4400" b="1" dirty="0"/>
        </a:p>
        <a:p>
          <a:pPr algn="ctr"/>
          <a:r>
            <a:rPr lang="en-US" sz="6000" b="1" dirty="0"/>
            <a:t>ACCESS</a:t>
          </a:r>
        </a:p>
        <a:p>
          <a:pPr algn="l"/>
          <a:r>
            <a:rPr lang="en-US" sz="4400" dirty="0"/>
            <a:t>Ability to use formal financial services, </a:t>
          </a:r>
          <a:r>
            <a:rPr lang="en-US" sz="4400" dirty="0" err="1"/>
            <a:t>ie</a:t>
          </a:r>
          <a:r>
            <a:rPr lang="en-US" sz="4400" dirty="0"/>
            <a:t>. Minimal barriers to opening account. </a:t>
          </a:r>
        </a:p>
        <a:p>
          <a:pPr algn="l"/>
          <a:r>
            <a:rPr lang="en-US" sz="4400" dirty="0"/>
            <a:t>Physical proximity</a:t>
          </a:r>
        </a:p>
        <a:p>
          <a:pPr algn="l"/>
          <a:r>
            <a:rPr lang="en-US" sz="4400" dirty="0"/>
            <a:t>Affordability</a:t>
          </a:r>
        </a:p>
      </dgm:t>
    </dgm:pt>
    <dgm:pt modelId="{F7CC780E-AC68-481D-A6F6-086882C4ADE1}" type="parTrans" cxnId="{BCA08DBD-EFE7-4F91-A64E-2B63DBB28725}">
      <dgm:prSet/>
      <dgm:spPr/>
      <dgm:t>
        <a:bodyPr/>
        <a:lstStyle/>
        <a:p>
          <a:endParaRPr lang="en-US" sz="2000"/>
        </a:p>
      </dgm:t>
    </dgm:pt>
    <dgm:pt modelId="{CB767199-B642-4ED1-9B71-7624CB269D3F}" type="sibTrans" cxnId="{BCA08DBD-EFE7-4F91-A64E-2B63DBB28725}">
      <dgm:prSet/>
      <dgm:spPr/>
      <dgm:t>
        <a:bodyPr/>
        <a:lstStyle/>
        <a:p>
          <a:endParaRPr lang="en-US" sz="2000"/>
        </a:p>
      </dgm:t>
    </dgm:pt>
    <dgm:pt modelId="{77A0F81E-2C11-4783-B5E3-D8B6A3F7B830}">
      <dgm:prSet phldrT="[Text]" custT="1"/>
      <dgm:spPr/>
      <dgm:t>
        <a:bodyPr/>
        <a:lstStyle/>
        <a:p>
          <a:pPr algn="ctr">
            <a:buNone/>
          </a:pPr>
          <a:endParaRPr lang="en-US" sz="4400" b="1" dirty="0"/>
        </a:p>
        <a:p>
          <a:pPr algn="ctr">
            <a:buNone/>
          </a:pPr>
          <a:r>
            <a:rPr lang="en-US" sz="6000" b="1" dirty="0"/>
            <a:t>QUALITY</a:t>
          </a:r>
        </a:p>
        <a:p>
          <a:pPr algn="l">
            <a:buFont typeface="Arial" panose="020B0604020202020204" pitchFamily="34" charset="0"/>
            <a:buNone/>
          </a:pPr>
          <a:r>
            <a:rPr lang="en-US" sz="4400" dirty="0"/>
            <a:t>Product attributes match the needs of customers.</a:t>
          </a:r>
        </a:p>
        <a:p>
          <a:pPr algn="l">
            <a:buFont typeface="Arial" panose="020B0604020202020204" pitchFamily="34" charset="0"/>
            <a:buNone/>
          </a:pPr>
          <a:r>
            <a:rPr lang="en-US" sz="4400" dirty="0"/>
            <a:t>Product development considers the needs of customers.</a:t>
          </a:r>
        </a:p>
      </dgm:t>
    </dgm:pt>
    <dgm:pt modelId="{8BE3918F-6FF2-479C-AD93-06FA9C8E53C1}" type="parTrans" cxnId="{96E3CF5B-4D57-438E-80C2-E122743FB347}">
      <dgm:prSet/>
      <dgm:spPr/>
      <dgm:t>
        <a:bodyPr/>
        <a:lstStyle/>
        <a:p>
          <a:endParaRPr lang="en-US" sz="2000"/>
        </a:p>
      </dgm:t>
    </dgm:pt>
    <dgm:pt modelId="{B6E00634-EEEB-40DB-8468-56ED7C7CCCAB}" type="sibTrans" cxnId="{96E3CF5B-4D57-438E-80C2-E122743FB347}">
      <dgm:prSet/>
      <dgm:spPr/>
      <dgm:t>
        <a:bodyPr/>
        <a:lstStyle/>
        <a:p>
          <a:endParaRPr lang="en-US" sz="2000"/>
        </a:p>
      </dgm:t>
    </dgm:pt>
    <dgm:pt modelId="{006127FA-4718-4E8A-B633-7DEAAE061F75}">
      <dgm:prSet phldrT="[Text]" custT="1"/>
      <dgm:spPr/>
      <dgm:t>
        <a:bodyPr/>
        <a:lstStyle/>
        <a:p>
          <a:pPr algn="ctr"/>
          <a:r>
            <a:rPr lang="en-US" sz="6000" b="1" dirty="0"/>
            <a:t>USAGE</a:t>
          </a:r>
        </a:p>
        <a:p>
          <a:pPr algn="l"/>
          <a:r>
            <a:rPr lang="en-US" sz="4000" dirty="0"/>
            <a:t>Actual usage of financial services &amp; products.</a:t>
          </a:r>
        </a:p>
        <a:p>
          <a:pPr algn="l">
            <a:buNone/>
          </a:pPr>
          <a:r>
            <a:rPr lang="en-US" sz="4000" dirty="0"/>
            <a:t>Regularity</a:t>
          </a:r>
        </a:p>
        <a:p>
          <a:pPr algn="l">
            <a:buNone/>
          </a:pPr>
          <a:r>
            <a:rPr lang="en-US" sz="4000" dirty="0"/>
            <a:t>Frequency</a:t>
          </a:r>
        </a:p>
        <a:p>
          <a:pPr algn="l"/>
          <a:r>
            <a:rPr lang="en-US" sz="4000" dirty="0"/>
            <a:t>Length of time used</a:t>
          </a:r>
        </a:p>
        <a:p>
          <a:pPr algn="l"/>
          <a:endParaRPr lang="en-US" sz="4000" dirty="0"/>
        </a:p>
      </dgm:t>
    </dgm:pt>
    <dgm:pt modelId="{594B45BE-25F1-4C33-A8B7-ED7FFA919650}" type="parTrans" cxnId="{88743843-B855-4D89-9CE3-8B63D6BD2D52}">
      <dgm:prSet/>
      <dgm:spPr/>
      <dgm:t>
        <a:bodyPr/>
        <a:lstStyle/>
        <a:p>
          <a:endParaRPr lang="en-US" sz="2000"/>
        </a:p>
      </dgm:t>
    </dgm:pt>
    <dgm:pt modelId="{50229E6A-7F25-49BF-95C3-7A3EBC8BEA5D}" type="sibTrans" cxnId="{88743843-B855-4D89-9CE3-8B63D6BD2D52}">
      <dgm:prSet/>
      <dgm:spPr/>
      <dgm:t>
        <a:bodyPr/>
        <a:lstStyle/>
        <a:p>
          <a:endParaRPr lang="en-US" sz="2000"/>
        </a:p>
      </dgm:t>
    </dgm:pt>
    <dgm:pt modelId="{582C8414-DA0C-44C3-B6B0-77FC21EFFFDD}">
      <dgm:prSet phldrT="[Text]" custT="1"/>
      <dgm:spPr/>
      <dgm:t>
        <a:bodyPr/>
        <a:lstStyle/>
        <a:p>
          <a:pPr algn="ctr"/>
          <a:r>
            <a:rPr lang="en-US" sz="6000" b="1" dirty="0"/>
            <a:t>WELFARE</a:t>
          </a:r>
        </a:p>
        <a:p>
          <a:pPr algn="l"/>
          <a:r>
            <a:rPr lang="en-US" sz="4000" dirty="0"/>
            <a:t>Effect on the livelihoods of the customers</a:t>
          </a:r>
        </a:p>
        <a:p>
          <a:pPr algn="l">
            <a:buNone/>
          </a:pPr>
          <a:r>
            <a:rPr lang="en-US" sz="4000" dirty="0"/>
            <a:t>Welfare/consumption</a:t>
          </a:r>
        </a:p>
        <a:p>
          <a:pPr algn="l"/>
          <a:r>
            <a:rPr lang="en-US" sz="4000" dirty="0"/>
            <a:t>Personal/business productivity</a:t>
          </a:r>
        </a:p>
        <a:p>
          <a:pPr algn="l"/>
          <a:endParaRPr lang="en-US" sz="4000" dirty="0"/>
        </a:p>
        <a:p>
          <a:pPr algn="l"/>
          <a:endParaRPr lang="en-US" sz="4000" dirty="0"/>
        </a:p>
        <a:p>
          <a:pPr algn="l"/>
          <a:endParaRPr lang="en-US" sz="4000" dirty="0"/>
        </a:p>
      </dgm:t>
    </dgm:pt>
    <dgm:pt modelId="{41741762-BD7E-4270-94FF-203641BCD7BA}" type="parTrans" cxnId="{8AC3042F-0E29-4850-BD8D-2BAF5AA152DB}">
      <dgm:prSet/>
      <dgm:spPr/>
      <dgm:t>
        <a:bodyPr/>
        <a:lstStyle/>
        <a:p>
          <a:endParaRPr lang="en-US" sz="2000"/>
        </a:p>
      </dgm:t>
    </dgm:pt>
    <dgm:pt modelId="{A68FFA98-FF58-42A5-B915-F7CE7C1A5039}" type="sibTrans" cxnId="{8AC3042F-0E29-4850-BD8D-2BAF5AA152DB}">
      <dgm:prSet/>
      <dgm:spPr/>
      <dgm:t>
        <a:bodyPr/>
        <a:lstStyle/>
        <a:p>
          <a:endParaRPr lang="en-US" sz="2000"/>
        </a:p>
      </dgm:t>
    </dgm:pt>
    <dgm:pt modelId="{49DB569C-67C0-4496-BCDB-503CB71DC079}" type="pres">
      <dgm:prSet presAssocID="{FCD4544A-7038-49DA-A99B-B11851D4B4FD}" presName="diagram" presStyleCnt="0">
        <dgm:presLayoutVars>
          <dgm:chMax val="1"/>
          <dgm:dir/>
          <dgm:animLvl val="ctr"/>
          <dgm:resizeHandles val="exact"/>
        </dgm:presLayoutVars>
      </dgm:prSet>
      <dgm:spPr/>
    </dgm:pt>
    <dgm:pt modelId="{1C092BB0-98F5-4FE4-A096-CB1C7EE39FF9}" type="pres">
      <dgm:prSet presAssocID="{FCD4544A-7038-49DA-A99B-B11851D4B4FD}" presName="matrix" presStyleCnt="0"/>
      <dgm:spPr/>
    </dgm:pt>
    <dgm:pt modelId="{852AF31E-1D36-4B4C-AA0B-0986BB4AEE3E}" type="pres">
      <dgm:prSet presAssocID="{FCD4544A-7038-49DA-A99B-B11851D4B4FD}" presName="tile1" presStyleLbl="node1" presStyleIdx="0" presStyleCnt="4"/>
      <dgm:spPr/>
    </dgm:pt>
    <dgm:pt modelId="{3D9C7419-26D4-4E97-B80F-F848979DFFC2}" type="pres">
      <dgm:prSet presAssocID="{FCD4544A-7038-49DA-A99B-B11851D4B4FD}" presName="tile1text" presStyleLbl="node1" presStyleIdx="0" presStyleCnt="4">
        <dgm:presLayoutVars>
          <dgm:chMax val="0"/>
          <dgm:chPref val="0"/>
          <dgm:bulletEnabled val="1"/>
        </dgm:presLayoutVars>
      </dgm:prSet>
      <dgm:spPr/>
    </dgm:pt>
    <dgm:pt modelId="{3FFE27ED-435B-4A51-BB23-AD44D25B864E}" type="pres">
      <dgm:prSet presAssocID="{FCD4544A-7038-49DA-A99B-B11851D4B4FD}" presName="tile2" presStyleLbl="node1" presStyleIdx="1" presStyleCnt="4"/>
      <dgm:spPr/>
    </dgm:pt>
    <dgm:pt modelId="{E6081086-939F-418F-8CE5-6B4E2CF0600C}" type="pres">
      <dgm:prSet presAssocID="{FCD4544A-7038-49DA-A99B-B11851D4B4FD}" presName="tile2text" presStyleLbl="node1" presStyleIdx="1" presStyleCnt="4">
        <dgm:presLayoutVars>
          <dgm:chMax val="0"/>
          <dgm:chPref val="0"/>
          <dgm:bulletEnabled val="1"/>
        </dgm:presLayoutVars>
      </dgm:prSet>
      <dgm:spPr/>
    </dgm:pt>
    <dgm:pt modelId="{5F3E4B90-CA2B-4FB1-BE22-97AE30AACE31}" type="pres">
      <dgm:prSet presAssocID="{FCD4544A-7038-49DA-A99B-B11851D4B4FD}" presName="tile3" presStyleLbl="node1" presStyleIdx="2" presStyleCnt="4"/>
      <dgm:spPr/>
    </dgm:pt>
    <dgm:pt modelId="{DA82AC23-DE69-43EE-8D58-0F63F1ADB507}" type="pres">
      <dgm:prSet presAssocID="{FCD4544A-7038-49DA-A99B-B11851D4B4FD}" presName="tile3text" presStyleLbl="node1" presStyleIdx="2" presStyleCnt="4">
        <dgm:presLayoutVars>
          <dgm:chMax val="0"/>
          <dgm:chPref val="0"/>
          <dgm:bulletEnabled val="1"/>
        </dgm:presLayoutVars>
      </dgm:prSet>
      <dgm:spPr/>
    </dgm:pt>
    <dgm:pt modelId="{AF54425C-5248-48D9-9779-7423FCA6399A}" type="pres">
      <dgm:prSet presAssocID="{FCD4544A-7038-49DA-A99B-B11851D4B4FD}" presName="tile4" presStyleLbl="node1" presStyleIdx="3" presStyleCnt="4"/>
      <dgm:spPr/>
    </dgm:pt>
    <dgm:pt modelId="{D6B60456-1841-40F4-9DFF-43EA84371815}" type="pres">
      <dgm:prSet presAssocID="{FCD4544A-7038-49DA-A99B-B11851D4B4FD}" presName="tile4text" presStyleLbl="node1" presStyleIdx="3" presStyleCnt="4">
        <dgm:presLayoutVars>
          <dgm:chMax val="0"/>
          <dgm:chPref val="0"/>
          <dgm:bulletEnabled val="1"/>
        </dgm:presLayoutVars>
      </dgm:prSet>
      <dgm:spPr/>
    </dgm:pt>
    <dgm:pt modelId="{6D29C86B-1109-4A20-87E1-C285AB9A7F8B}" type="pres">
      <dgm:prSet presAssocID="{FCD4544A-7038-49DA-A99B-B11851D4B4FD}" presName="centerTile" presStyleLbl="fgShp" presStyleIdx="0" presStyleCnt="1" custScaleY="72875">
        <dgm:presLayoutVars>
          <dgm:chMax val="0"/>
          <dgm:chPref val="0"/>
        </dgm:presLayoutVars>
      </dgm:prSet>
      <dgm:spPr/>
    </dgm:pt>
  </dgm:ptLst>
  <dgm:cxnLst>
    <dgm:cxn modelId="{FE961F05-2C05-42BC-BC6E-B81834B54DF5}" type="presOf" srcId="{77A0F81E-2C11-4783-B5E3-D8B6A3F7B830}" destId="{E6081086-939F-418F-8CE5-6B4E2CF0600C}" srcOrd="1" destOrd="0" presId="urn:microsoft.com/office/officeart/2005/8/layout/matrix1"/>
    <dgm:cxn modelId="{8AC3042F-0E29-4850-BD8D-2BAF5AA152DB}" srcId="{916A7A86-E705-4AF9-940C-BD0195693DF0}" destId="{582C8414-DA0C-44C3-B6B0-77FC21EFFFDD}" srcOrd="3" destOrd="0" parTransId="{41741762-BD7E-4270-94FF-203641BCD7BA}" sibTransId="{A68FFA98-FF58-42A5-B915-F7CE7C1A5039}"/>
    <dgm:cxn modelId="{96E3CF5B-4D57-438E-80C2-E122743FB347}" srcId="{916A7A86-E705-4AF9-940C-BD0195693DF0}" destId="{77A0F81E-2C11-4783-B5E3-D8B6A3F7B830}" srcOrd="1" destOrd="0" parTransId="{8BE3918F-6FF2-479C-AD93-06FA9C8E53C1}" sibTransId="{B6E00634-EEEB-40DB-8468-56ED7C7CCCAB}"/>
    <dgm:cxn modelId="{88743843-B855-4D89-9CE3-8B63D6BD2D52}" srcId="{916A7A86-E705-4AF9-940C-BD0195693DF0}" destId="{006127FA-4718-4E8A-B633-7DEAAE061F75}" srcOrd="2" destOrd="0" parTransId="{594B45BE-25F1-4C33-A8B7-ED7FFA919650}" sibTransId="{50229E6A-7F25-49BF-95C3-7A3EBC8BEA5D}"/>
    <dgm:cxn modelId="{329E2766-375C-4DE7-874B-821FD0563FC1}" type="presOf" srcId="{885A330B-EDAE-4968-B1BC-7BB94D0B6D62}" destId="{852AF31E-1D36-4B4C-AA0B-0986BB4AEE3E}" srcOrd="0" destOrd="0" presId="urn:microsoft.com/office/officeart/2005/8/layout/matrix1"/>
    <dgm:cxn modelId="{7A5CAB6A-C2C8-4F7A-A0FE-EEDC14EF27E4}" type="presOf" srcId="{885A330B-EDAE-4968-B1BC-7BB94D0B6D62}" destId="{3D9C7419-26D4-4E97-B80F-F848979DFFC2}" srcOrd="1" destOrd="0" presId="urn:microsoft.com/office/officeart/2005/8/layout/matrix1"/>
    <dgm:cxn modelId="{EB73214C-B111-4363-B54C-5E02A95DFEC8}" type="presOf" srcId="{582C8414-DA0C-44C3-B6B0-77FC21EFFFDD}" destId="{AF54425C-5248-48D9-9779-7423FCA6399A}" srcOrd="0" destOrd="0" presId="urn:microsoft.com/office/officeart/2005/8/layout/matrix1"/>
    <dgm:cxn modelId="{6A6FE150-C47D-4DCC-BE82-76BBBD3380CC}" type="presOf" srcId="{006127FA-4718-4E8A-B633-7DEAAE061F75}" destId="{DA82AC23-DE69-43EE-8D58-0F63F1ADB507}" srcOrd="1" destOrd="0" presId="urn:microsoft.com/office/officeart/2005/8/layout/matrix1"/>
    <dgm:cxn modelId="{51C1CD72-79F3-4076-84D3-5144ED97D5BA}" type="presOf" srcId="{582C8414-DA0C-44C3-B6B0-77FC21EFFFDD}" destId="{D6B60456-1841-40F4-9DFF-43EA84371815}" srcOrd="1" destOrd="0" presId="urn:microsoft.com/office/officeart/2005/8/layout/matrix1"/>
    <dgm:cxn modelId="{9B95EC5A-1301-49A8-BB1A-55CCECB9CE82}" srcId="{FCD4544A-7038-49DA-A99B-B11851D4B4FD}" destId="{916A7A86-E705-4AF9-940C-BD0195693DF0}" srcOrd="0" destOrd="0" parTransId="{2D77171D-E31F-4A69-B7DB-8D0308381F3F}" sibTransId="{A102EE35-F2C5-43B9-BE7A-AAF69C2C87FE}"/>
    <dgm:cxn modelId="{BA9EE28A-90C7-41DF-B3FB-34C600EF9AC5}" type="presOf" srcId="{916A7A86-E705-4AF9-940C-BD0195693DF0}" destId="{6D29C86B-1109-4A20-87E1-C285AB9A7F8B}" srcOrd="0" destOrd="0" presId="urn:microsoft.com/office/officeart/2005/8/layout/matrix1"/>
    <dgm:cxn modelId="{ECCAEDB5-5450-4D62-902A-23BE9B5344B0}" type="presOf" srcId="{FCD4544A-7038-49DA-A99B-B11851D4B4FD}" destId="{49DB569C-67C0-4496-BCDB-503CB71DC079}" srcOrd="0" destOrd="0" presId="urn:microsoft.com/office/officeart/2005/8/layout/matrix1"/>
    <dgm:cxn modelId="{BCA08DBD-EFE7-4F91-A64E-2B63DBB28725}" srcId="{916A7A86-E705-4AF9-940C-BD0195693DF0}" destId="{885A330B-EDAE-4968-B1BC-7BB94D0B6D62}" srcOrd="0" destOrd="0" parTransId="{F7CC780E-AC68-481D-A6F6-086882C4ADE1}" sibTransId="{CB767199-B642-4ED1-9B71-7624CB269D3F}"/>
    <dgm:cxn modelId="{A25497F9-588C-4A25-94AF-117B0EBB0C76}" type="presOf" srcId="{77A0F81E-2C11-4783-B5E3-D8B6A3F7B830}" destId="{3FFE27ED-435B-4A51-BB23-AD44D25B864E}" srcOrd="0" destOrd="0" presId="urn:microsoft.com/office/officeart/2005/8/layout/matrix1"/>
    <dgm:cxn modelId="{A8D862FF-2110-406E-B468-C6AB1DEA1800}" type="presOf" srcId="{006127FA-4718-4E8A-B633-7DEAAE061F75}" destId="{5F3E4B90-CA2B-4FB1-BE22-97AE30AACE31}" srcOrd="0" destOrd="0" presId="urn:microsoft.com/office/officeart/2005/8/layout/matrix1"/>
    <dgm:cxn modelId="{96FACCBF-1375-4E2C-A0F5-E2571481A31C}" type="presParOf" srcId="{49DB569C-67C0-4496-BCDB-503CB71DC079}" destId="{1C092BB0-98F5-4FE4-A096-CB1C7EE39FF9}" srcOrd="0" destOrd="0" presId="urn:microsoft.com/office/officeart/2005/8/layout/matrix1"/>
    <dgm:cxn modelId="{093C991B-6038-4DF3-B5D0-28584EE6EA0D}" type="presParOf" srcId="{1C092BB0-98F5-4FE4-A096-CB1C7EE39FF9}" destId="{852AF31E-1D36-4B4C-AA0B-0986BB4AEE3E}" srcOrd="0" destOrd="0" presId="urn:microsoft.com/office/officeart/2005/8/layout/matrix1"/>
    <dgm:cxn modelId="{1508641A-462A-48C9-8F28-2696E1B94C31}" type="presParOf" srcId="{1C092BB0-98F5-4FE4-A096-CB1C7EE39FF9}" destId="{3D9C7419-26D4-4E97-B80F-F848979DFFC2}" srcOrd="1" destOrd="0" presId="urn:microsoft.com/office/officeart/2005/8/layout/matrix1"/>
    <dgm:cxn modelId="{C69EB69A-4612-42F5-8D7E-CFABA69FD412}" type="presParOf" srcId="{1C092BB0-98F5-4FE4-A096-CB1C7EE39FF9}" destId="{3FFE27ED-435B-4A51-BB23-AD44D25B864E}" srcOrd="2" destOrd="0" presId="urn:microsoft.com/office/officeart/2005/8/layout/matrix1"/>
    <dgm:cxn modelId="{8CBE1763-9C00-4666-B923-8B73E8E319D6}" type="presParOf" srcId="{1C092BB0-98F5-4FE4-A096-CB1C7EE39FF9}" destId="{E6081086-939F-418F-8CE5-6B4E2CF0600C}" srcOrd="3" destOrd="0" presId="urn:microsoft.com/office/officeart/2005/8/layout/matrix1"/>
    <dgm:cxn modelId="{90138BDC-2827-4073-AA85-CC5CC3367D25}" type="presParOf" srcId="{1C092BB0-98F5-4FE4-A096-CB1C7EE39FF9}" destId="{5F3E4B90-CA2B-4FB1-BE22-97AE30AACE31}" srcOrd="4" destOrd="0" presId="urn:microsoft.com/office/officeart/2005/8/layout/matrix1"/>
    <dgm:cxn modelId="{0D81B184-F11E-4561-AF4F-ED54976DFD4C}" type="presParOf" srcId="{1C092BB0-98F5-4FE4-A096-CB1C7EE39FF9}" destId="{DA82AC23-DE69-43EE-8D58-0F63F1ADB507}" srcOrd="5" destOrd="0" presId="urn:microsoft.com/office/officeart/2005/8/layout/matrix1"/>
    <dgm:cxn modelId="{26648091-F681-4A37-B6D2-A40F18745BE9}" type="presParOf" srcId="{1C092BB0-98F5-4FE4-A096-CB1C7EE39FF9}" destId="{AF54425C-5248-48D9-9779-7423FCA6399A}" srcOrd="6" destOrd="0" presId="urn:microsoft.com/office/officeart/2005/8/layout/matrix1"/>
    <dgm:cxn modelId="{0A62108D-1FB3-41FD-AC46-1F33BF9A3D41}" type="presParOf" srcId="{1C092BB0-98F5-4FE4-A096-CB1C7EE39FF9}" destId="{D6B60456-1841-40F4-9DFF-43EA84371815}" srcOrd="7" destOrd="0" presId="urn:microsoft.com/office/officeart/2005/8/layout/matrix1"/>
    <dgm:cxn modelId="{7D0D7DB9-DEDB-445F-8CA3-C85FDDD5C631}" type="presParOf" srcId="{49DB569C-67C0-4496-BCDB-503CB71DC079}" destId="{6D29C86B-1109-4A20-87E1-C285AB9A7F8B}" srcOrd="1" destOrd="0" presId="urn:microsoft.com/office/officeart/2005/8/layout/matrix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531EDF-FF0D-409A-8AC6-7E3ECDD94A51}">
      <dsp:nvSpPr>
        <dsp:cNvPr id="0" name=""/>
        <dsp:cNvSpPr/>
      </dsp:nvSpPr>
      <dsp:spPr>
        <a:xfrm>
          <a:off x="4678841" y="1261230"/>
          <a:ext cx="967433" cy="91440"/>
        </a:xfrm>
        <a:custGeom>
          <a:avLst/>
          <a:gdLst/>
          <a:ahLst/>
          <a:cxnLst/>
          <a:rect l="0" t="0" r="0" b="0"/>
          <a:pathLst>
            <a:path>
              <a:moveTo>
                <a:pt x="0" y="45720"/>
              </a:moveTo>
              <a:lnTo>
                <a:pt x="967433" y="45720"/>
              </a:lnTo>
            </a:path>
          </a:pathLst>
        </a:custGeom>
        <a:noFill/>
        <a:ln w="635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a:p>
      </dsp:txBody>
      <dsp:txXfrm>
        <a:off x="5137607" y="1301960"/>
        <a:ext cx="49901" cy="9980"/>
      </dsp:txXfrm>
    </dsp:sp>
    <dsp:sp modelId="{705ACA00-2BA1-4BBC-9A66-2B3DB620DA95}">
      <dsp:nvSpPr>
        <dsp:cNvPr id="0" name=""/>
        <dsp:cNvSpPr/>
      </dsp:nvSpPr>
      <dsp:spPr>
        <a:xfrm>
          <a:off x="341364" y="5167"/>
          <a:ext cx="4339276" cy="2603566"/>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a:t>Background</a:t>
          </a:r>
        </a:p>
      </dsp:txBody>
      <dsp:txXfrm>
        <a:off x="341364" y="5167"/>
        <a:ext cx="4339276" cy="2603566"/>
      </dsp:txXfrm>
    </dsp:sp>
    <dsp:sp modelId="{E09D80C0-755A-4BC8-8B85-DA2DA824831C}">
      <dsp:nvSpPr>
        <dsp:cNvPr id="0" name=""/>
        <dsp:cNvSpPr/>
      </dsp:nvSpPr>
      <dsp:spPr>
        <a:xfrm>
          <a:off x="10016152" y="1261230"/>
          <a:ext cx="967433" cy="91440"/>
        </a:xfrm>
        <a:custGeom>
          <a:avLst/>
          <a:gdLst/>
          <a:ahLst/>
          <a:cxnLst/>
          <a:rect l="0" t="0" r="0" b="0"/>
          <a:pathLst>
            <a:path>
              <a:moveTo>
                <a:pt x="0" y="45720"/>
              </a:moveTo>
              <a:lnTo>
                <a:pt x="967433" y="45720"/>
              </a:lnTo>
            </a:path>
          </a:pathLst>
        </a:custGeom>
        <a:noFill/>
        <a:ln w="6350" cap="flat" cmpd="sng" algn="ctr">
          <a:solidFill>
            <a:schemeClr val="accent2">
              <a:hueOff val="-2002978"/>
              <a:satOff val="1257"/>
              <a:lumOff val="-88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a:p>
      </dsp:txBody>
      <dsp:txXfrm>
        <a:off x="10474918" y="1301960"/>
        <a:ext cx="49901" cy="9980"/>
      </dsp:txXfrm>
    </dsp:sp>
    <dsp:sp modelId="{FCFA92CB-F5DD-4B52-8508-1ED6C4A8BD97}">
      <dsp:nvSpPr>
        <dsp:cNvPr id="0" name=""/>
        <dsp:cNvSpPr/>
      </dsp:nvSpPr>
      <dsp:spPr>
        <a:xfrm>
          <a:off x="5678675" y="5167"/>
          <a:ext cx="4339276" cy="2603566"/>
        </a:xfrm>
        <a:prstGeom prst="rect">
          <a:avLst/>
        </a:prstGeom>
        <a:solidFill>
          <a:schemeClr val="accent2">
            <a:hueOff val="-1780425"/>
            <a:satOff val="1117"/>
            <a:lumOff val="-78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a:t>Key Characteristics</a:t>
          </a:r>
        </a:p>
      </dsp:txBody>
      <dsp:txXfrm>
        <a:off x="5678675" y="5167"/>
        <a:ext cx="4339276" cy="2603566"/>
      </dsp:txXfrm>
    </dsp:sp>
    <dsp:sp modelId="{0945C6E0-2B21-4902-B659-25CF7A58F2CA}">
      <dsp:nvSpPr>
        <dsp:cNvPr id="0" name=""/>
        <dsp:cNvSpPr/>
      </dsp:nvSpPr>
      <dsp:spPr>
        <a:xfrm>
          <a:off x="15353462" y="1261230"/>
          <a:ext cx="967433" cy="91440"/>
        </a:xfrm>
        <a:custGeom>
          <a:avLst/>
          <a:gdLst/>
          <a:ahLst/>
          <a:cxnLst/>
          <a:rect l="0" t="0" r="0" b="0"/>
          <a:pathLst>
            <a:path>
              <a:moveTo>
                <a:pt x="0" y="45720"/>
              </a:moveTo>
              <a:lnTo>
                <a:pt x="967433" y="45720"/>
              </a:lnTo>
            </a:path>
          </a:pathLst>
        </a:custGeom>
        <a:noFill/>
        <a:ln w="6350" cap="flat" cmpd="sng" algn="ctr">
          <a:solidFill>
            <a:schemeClr val="accent2">
              <a:hueOff val="-4005956"/>
              <a:satOff val="2514"/>
              <a:lumOff val="-176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a:p>
      </dsp:txBody>
      <dsp:txXfrm>
        <a:off x="15812228" y="1301960"/>
        <a:ext cx="49901" cy="9980"/>
      </dsp:txXfrm>
    </dsp:sp>
    <dsp:sp modelId="{7942698B-0E35-4024-9B5A-7F5922F0035F}">
      <dsp:nvSpPr>
        <dsp:cNvPr id="0" name=""/>
        <dsp:cNvSpPr/>
      </dsp:nvSpPr>
      <dsp:spPr>
        <a:xfrm>
          <a:off x="11015985" y="5167"/>
          <a:ext cx="4339276" cy="2603566"/>
        </a:xfrm>
        <a:prstGeom prst="rect">
          <a:avLst/>
        </a:prstGeom>
        <a:solidFill>
          <a:schemeClr val="accent2">
            <a:hueOff val="-3560850"/>
            <a:satOff val="2234"/>
            <a:lumOff val="-156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a:t>Types of NBFIs</a:t>
          </a:r>
        </a:p>
      </dsp:txBody>
      <dsp:txXfrm>
        <a:off x="11015985" y="5167"/>
        <a:ext cx="4339276" cy="2603566"/>
      </dsp:txXfrm>
    </dsp:sp>
    <dsp:sp modelId="{719089E3-3C30-45DF-BFA0-C876C3DB11C4}">
      <dsp:nvSpPr>
        <dsp:cNvPr id="0" name=""/>
        <dsp:cNvSpPr/>
      </dsp:nvSpPr>
      <dsp:spPr>
        <a:xfrm>
          <a:off x="2511003" y="2606933"/>
          <a:ext cx="16011931" cy="967433"/>
        </a:xfrm>
        <a:custGeom>
          <a:avLst/>
          <a:gdLst/>
          <a:ahLst/>
          <a:cxnLst/>
          <a:rect l="0" t="0" r="0" b="0"/>
          <a:pathLst>
            <a:path>
              <a:moveTo>
                <a:pt x="16011931" y="0"/>
              </a:moveTo>
              <a:lnTo>
                <a:pt x="16011931" y="500816"/>
              </a:lnTo>
              <a:lnTo>
                <a:pt x="0" y="500816"/>
              </a:lnTo>
              <a:lnTo>
                <a:pt x="0" y="967433"/>
              </a:lnTo>
            </a:path>
          </a:pathLst>
        </a:custGeom>
        <a:noFill/>
        <a:ln w="6350" cap="flat" cmpd="sng" algn="ctr">
          <a:solidFill>
            <a:schemeClr val="accent2">
              <a:hueOff val="-6008935"/>
              <a:satOff val="3771"/>
              <a:lumOff val="-264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a:p>
      </dsp:txBody>
      <dsp:txXfrm>
        <a:off x="10115893" y="3085660"/>
        <a:ext cx="802150" cy="9980"/>
      </dsp:txXfrm>
    </dsp:sp>
    <dsp:sp modelId="{9CEF84BA-D965-4548-BDE2-73A1E50EB5FF}">
      <dsp:nvSpPr>
        <dsp:cNvPr id="0" name=""/>
        <dsp:cNvSpPr/>
      </dsp:nvSpPr>
      <dsp:spPr>
        <a:xfrm>
          <a:off x="16353296" y="5167"/>
          <a:ext cx="4339276" cy="2603566"/>
        </a:xfrm>
        <a:prstGeom prst="rect">
          <a:avLst/>
        </a:prstGeom>
        <a:solidFill>
          <a:schemeClr val="accent2">
            <a:hueOff val="-5341275"/>
            <a:satOff val="3352"/>
            <a:lumOff val="-235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a:t>S&amp;Ls in Ghana</a:t>
          </a:r>
        </a:p>
      </dsp:txBody>
      <dsp:txXfrm>
        <a:off x="16353296" y="5167"/>
        <a:ext cx="4339276" cy="2603566"/>
      </dsp:txXfrm>
    </dsp:sp>
    <dsp:sp modelId="{330193D1-F71E-42C8-9A47-37DAB0F9E37C}">
      <dsp:nvSpPr>
        <dsp:cNvPr id="0" name=""/>
        <dsp:cNvSpPr/>
      </dsp:nvSpPr>
      <dsp:spPr>
        <a:xfrm>
          <a:off x="4678841" y="4862830"/>
          <a:ext cx="967433" cy="91440"/>
        </a:xfrm>
        <a:custGeom>
          <a:avLst/>
          <a:gdLst/>
          <a:ahLst/>
          <a:cxnLst/>
          <a:rect l="0" t="0" r="0" b="0"/>
          <a:pathLst>
            <a:path>
              <a:moveTo>
                <a:pt x="0" y="45720"/>
              </a:moveTo>
              <a:lnTo>
                <a:pt x="967433" y="45720"/>
              </a:lnTo>
            </a:path>
          </a:pathLst>
        </a:custGeom>
        <a:noFill/>
        <a:ln w="6350" cap="flat" cmpd="sng" algn="ctr">
          <a:solidFill>
            <a:schemeClr val="accent2">
              <a:hueOff val="-8011913"/>
              <a:satOff val="5027"/>
              <a:lumOff val="-353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a:p>
      </dsp:txBody>
      <dsp:txXfrm>
        <a:off x="5137607" y="4903560"/>
        <a:ext cx="49901" cy="9980"/>
      </dsp:txXfrm>
    </dsp:sp>
    <dsp:sp modelId="{431AF5AB-EFB3-4778-952E-454A547B5A18}">
      <dsp:nvSpPr>
        <dsp:cNvPr id="0" name=""/>
        <dsp:cNvSpPr/>
      </dsp:nvSpPr>
      <dsp:spPr>
        <a:xfrm>
          <a:off x="341364" y="3606767"/>
          <a:ext cx="4339276" cy="2603566"/>
        </a:xfrm>
        <a:prstGeom prst="rect">
          <a:avLst/>
        </a:prstGeom>
        <a:solidFill>
          <a:schemeClr val="accent2">
            <a:hueOff val="-7121700"/>
            <a:satOff val="4469"/>
            <a:lumOff val="-31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a:t>Role &amp; Importance</a:t>
          </a:r>
        </a:p>
      </dsp:txBody>
      <dsp:txXfrm>
        <a:off x="341364" y="3606767"/>
        <a:ext cx="4339276" cy="2603566"/>
      </dsp:txXfrm>
    </dsp:sp>
    <dsp:sp modelId="{ED532A49-574B-4BD7-8DED-433741441C33}">
      <dsp:nvSpPr>
        <dsp:cNvPr id="0" name=""/>
        <dsp:cNvSpPr/>
      </dsp:nvSpPr>
      <dsp:spPr>
        <a:xfrm>
          <a:off x="10016152" y="4862830"/>
          <a:ext cx="967433" cy="91440"/>
        </a:xfrm>
        <a:custGeom>
          <a:avLst/>
          <a:gdLst/>
          <a:ahLst/>
          <a:cxnLst/>
          <a:rect l="0" t="0" r="0" b="0"/>
          <a:pathLst>
            <a:path>
              <a:moveTo>
                <a:pt x="0" y="45720"/>
              </a:moveTo>
              <a:lnTo>
                <a:pt x="967433" y="45720"/>
              </a:lnTo>
            </a:path>
          </a:pathLst>
        </a:custGeom>
        <a:noFill/>
        <a:ln w="6350" cap="flat" cmpd="sng" algn="ctr">
          <a:solidFill>
            <a:schemeClr val="accent2">
              <a:hueOff val="-10014890"/>
              <a:satOff val="6284"/>
              <a:lumOff val="-4413"/>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a:p>
      </dsp:txBody>
      <dsp:txXfrm>
        <a:off x="10474918" y="4903560"/>
        <a:ext cx="49901" cy="9980"/>
      </dsp:txXfrm>
    </dsp:sp>
    <dsp:sp modelId="{0C332260-0D06-436D-83DB-4BD95A06267E}">
      <dsp:nvSpPr>
        <dsp:cNvPr id="0" name=""/>
        <dsp:cNvSpPr/>
      </dsp:nvSpPr>
      <dsp:spPr>
        <a:xfrm>
          <a:off x="5678675" y="3606767"/>
          <a:ext cx="4339276" cy="2603566"/>
        </a:xfrm>
        <a:prstGeom prst="rect">
          <a:avLst/>
        </a:prstGeom>
        <a:solidFill>
          <a:schemeClr val="accent2">
            <a:hueOff val="-8902126"/>
            <a:satOff val="5586"/>
            <a:lumOff val="-392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a:t>Achieving Financial Inclusion</a:t>
          </a:r>
        </a:p>
      </dsp:txBody>
      <dsp:txXfrm>
        <a:off x="5678675" y="3606767"/>
        <a:ext cx="4339276" cy="2603566"/>
      </dsp:txXfrm>
    </dsp:sp>
    <dsp:sp modelId="{0F2F303E-1714-4F32-8E2C-CED263E49681}">
      <dsp:nvSpPr>
        <dsp:cNvPr id="0" name=""/>
        <dsp:cNvSpPr/>
      </dsp:nvSpPr>
      <dsp:spPr>
        <a:xfrm>
          <a:off x="15353462" y="4862830"/>
          <a:ext cx="967433" cy="91440"/>
        </a:xfrm>
        <a:custGeom>
          <a:avLst/>
          <a:gdLst/>
          <a:ahLst/>
          <a:cxnLst/>
          <a:rect l="0" t="0" r="0" b="0"/>
          <a:pathLst>
            <a:path>
              <a:moveTo>
                <a:pt x="0" y="45720"/>
              </a:moveTo>
              <a:lnTo>
                <a:pt x="967433" y="45720"/>
              </a:lnTo>
            </a:path>
          </a:pathLst>
        </a:custGeom>
        <a:noFill/>
        <a:ln w="6350" cap="flat" cmpd="sng" algn="ctr">
          <a:solidFill>
            <a:schemeClr val="accent2">
              <a:hueOff val="-12017869"/>
              <a:satOff val="7541"/>
              <a:lumOff val="-5296"/>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a:p>
      </dsp:txBody>
      <dsp:txXfrm>
        <a:off x="15812228" y="4903560"/>
        <a:ext cx="49901" cy="9980"/>
      </dsp:txXfrm>
    </dsp:sp>
    <dsp:sp modelId="{FE856D75-932C-4BE4-B2CC-E611CCF1783B}">
      <dsp:nvSpPr>
        <dsp:cNvPr id="0" name=""/>
        <dsp:cNvSpPr/>
      </dsp:nvSpPr>
      <dsp:spPr>
        <a:xfrm>
          <a:off x="11015985" y="3606767"/>
          <a:ext cx="4339276" cy="2603566"/>
        </a:xfrm>
        <a:prstGeom prst="rect">
          <a:avLst/>
        </a:prstGeom>
        <a:solidFill>
          <a:schemeClr val="accent2">
            <a:hueOff val="-10682551"/>
            <a:satOff val="6703"/>
            <a:lumOff val="-470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a:t>Impacting The World</a:t>
          </a:r>
        </a:p>
      </dsp:txBody>
      <dsp:txXfrm>
        <a:off x="11015985" y="3606767"/>
        <a:ext cx="4339276" cy="2603566"/>
      </dsp:txXfrm>
    </dsp:sp>
    <dsp:sp modelId="{12692DFE-A351-4C0D-B97B-887181F50EF2}">
      <dsp:nvSpPr>
        <dsp:cNvPr id="0" name=""/>
        <dsp:cNvSpPr/>
      </dsp:nvSpPr>
      <dsp:spPr>
        <a:xfrm>
          <a:off x="2511003" y="6208533"/>
          <a:ext cx="16011931" cy="967433"/>
        </a:xfrm>
        <a:custGeom>
          <a:avLst/>
          <a:gdLst/>
          <a:ahLst/>
          <a:cxnLst/>
          <a:rect l="0" t="0" r="0" b="0"/>
          <a:pathLst>
            <a:path>
              <a:moveTo>
                <a:pt x="16011931" y="0"/>
              </a:moveTo>
              <a:lnTo>
                <a:pt x="16011931" y="500816"/>
              </a:lnTo>
              <a:lnTo>
                <a:pt x="0" y="500816"/>
              </a:lnTo>
              <a:lnTo>
                <a:pt x="0" y="967433"/>
              </a:lnTo>
            </a:path>
          </a:pathLst>
        </a:custGeom>
        <a:noFill/>
        <a:ln w="6350" cap="flat" cmpd="sng" algn="ctr">
          <a:solidFill>
            <a:schemeClr val="accent2">
              <a:hueOff val="-14020847"/>
              <a:satOff val="8798"/>
              <a:lumOff val="-617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a:p>
      </dsp:txBody>
      <dsp:txXfrm>
        <a:off x="10115893" y="6687260"/>
        <a:ext cx="802150" cy="9980"/>
      </dsp:txXfrm>
    </dsp:sp>
    <dsp:sp modelId="{9C5CC560-9D5E-4ED6-B5F9-D94A59D5725E}">
      <dsp:nvSpPr>
        <dsp:cNvPr id="0" name=""/>
        <dsp:cNvSpPr/>
      </dsp:nvSpPr>
      <dsp:spPr>
        <a:xfrm>
          <a:off x="16353296" y="3606767"/>
          <a:ext cx="4339276" cy="2603566"/>
        </a:xfrm>
        <a:prstGeom prst="rect">
          <a:avLst/>
        </a:prstGeom>
        <a:solidFill>
          <a:schemeClr val="accent2">
            <a:hueOff val="-12462975"/>
            <a:satOff val="7821"/>
            <a:lumOff val="-549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a:t>Challenges Facing NBFIs</a:t>
          </a:r>
        </a:p>
      </dsp:txBody>
      <dsp:txXfrm>
        <a:off x="16353296" y="3606767"/>
        <a:ext cx="4339276" cy="2603566"/>
      </dsp:txXfrm>
    </dsp:sp>
    <dsp:sp modelId="{86FC58E9-5DC1-4EF0-86D7-E741A8F1DBA2}">
      <dsp:nvSpPr>
        <dsp:cNvPr id="0" name=""/>
        <dsp:cNvSpPr/>
      </dsp:nvSpPr>
      <dsp:spPr>
        <a:xfrm>
          <a:off x="4678841" y="8464430"/>
          <a:ext cx="967433" cy="91440"/>
        </a:xfrm>
        <a:custGeom>
          <a:avLst/>
          <a:gdLst/>
          <a:ahLst/>
          <a:cxnLst/>
          <a:rect l="0" t="0" r="0" b="0"/>
          <a:pathLst>
            <a:path>
              <a:moveTo>
                <a:pt x="0" y="45720"/>
              </a:moveTo>
              <a:lnTo>
                <a:pt x="967433" y="45720"/>
              </a:lnTo>
            </a:path>
          </a:pathLst>
        </a:custGeom>
        <a:noFill/>
        <a:ln w="6350" cap="flat" cmpd="sng" algn="ctr">
          <a:solidFill>
            <a:schemeClr val="accent2">
              <a:hueOff val="-16023825"/>
              <a:satOff val="10055"/>
              <a:lumOff val="-706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b="1" kern="1200"/>
        </a:p>
      </dsp:txBody>
      <dsp:txXfrm>
        <a:off x="5137607" y="8505160"/>
        <a:ext cx="49901" cy="9980"/>
      </dsp:txXfrm>
    </dsp:sp>
    <dsp:sp modelId="{986E5338-4FE9-4F65-AE58-76908CB49767}">
      <dsp:nvSpPr>
        <dsp:cNvPr id="0" name=""/>
        <dsp:cNvSpPr/>
      </dsp:nvSpPr>
      <dsp:spPr>
        <a:xfrm>
          <a:off x="341364" y="7208367"/>
          <a:ext cx="4339276" cy="2603566"/>
        </a:xfrm>
        <a:prstGeom prst="rect">
          <a:avLst/>
        </a:prstGeom>
        <a:solidFill>
          <a:schemeClr val="accent2">
            <a:hueOff val="-14243400"/>
            <a:satOff val="8938"/>
            <a:lumOff val="-62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a:t>The Future of NBFIs</a:t>
          </a:r>
        </a:p>
      </dsp:txBody>
      <dsp:txXfrm>
        <a:off x="341364" y="7208367"/>
        <a:ext cx="4339276" cy="2603566"/>
      </dsp:txXfrm>
    </dsp:sp>
    <dsp:sp modelId="{AA937A8C-72E5-4629-91FE-7C1EC520B9CA}">
      <dsp:nvSpPr>
        <dsp:cNvPr id="0" name=""/>
        <dsp:cNvSpPr/>
      </dsp:nvSpPr>
      <dsp:spPr>
        <a:xfrm>
          <a:off x="5678675" y="7208367"/>
          <a:ext cx="4339276" cy="2603566"/>
        </a:xfrm>
        <a:prstGeom prst="rect">
          <a:avLst/>
        </a:prstGeom>
        <a:solidFill>
          <a:schemeClr val="accent2">
            <a:hueOff val="-16023825"/>
            <a:satOff val="10055"/>
            <a:lumOff val="-70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2628" tIns="223191" rIns="212628" bIns="223191" numCol="1" spcCol="1270" anchor="ctr" anchorCtr="0">
          <a:noAutofit/>
        </a:bodyPr>
        <a:lstStyle/>
        <a:p>
          <a:pPr marL="0" lvl="0" indent="0" algn="ctr" defTabSz="1866900">
            <a:lnSpc>
              <a:spcPct val="90000"/>
            </a:lnSpc>
            <a:spcBef>
              <a:spcPct val="0"/>
            </a:spcBef>
            <a:spcAft>
              <a:spcPct val="35000"/>
            </a:spcAft>
            <a:buNone/>
          </a:pPr>
          <a:r>
            <a:rPr lang="en-US" sz="4200" b="1" kern="1200" dirty="0"/>
            <a:t>Conclusion</a:t>
          </a:r>
        </a:p>
      </dsp:txBody>
      <dsp:txXfrm>
        <a:off x="5678675" y="7208367"/>
        <a:ext cx="4339276" cy="260356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093AD4-BDC1-42D6-8199-4C5ED9A9A8C6}">
      <dsp:nvSpPr>
        <dsp:cNvPr id="0" name=""/>
        <dsp:cNvSpPr/>
      </dsp:nvSpPr>
      <dsp:spPr>
        <a:xfrm>
          <a:off x="0" y="2034"/>
          <a:ext cx="210339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81255F-492B-4CB8-8E3F-63CC9D20B656}">
      <dsp:nvSpPr>
        <dsp:cNvPr id="0" name=""/>
        <dsp:cNvSpPr/>
      </dsp:nvSpPr>
      <dsp:spPr>
        <a:xfrm>
          <a:off x="0" y="2034"/>
          <a:ext cx="21033938" cy="14557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a:t>Regulatory Hurdles </a:t>
          </a:r>
          <a:r>
            <a:rPr lang="en-US" sz="4200" kern="1200"/>
            <a:t>– Some countries impose restrictive policies on non-bank service providers.</a:t>
          </a:r>
        </a:p>
      </dsp:txBody>
      <dsp:txXfrm>
        <a:off x="0" y="2034"/>
        <a:ext cx="21033938" cy="1455786"/>
      </dsp:txXfrm>
    </dsp:sp>
    <dsp:sp modelId="{C3ADF663-C4EE-4D9F-BB70-CF2EF0EF0589}">
      <dsp:nvSpPr>
        <dsp:cNvPr id="0" name=""/>
        <dsp:cNvSpPr/>
      </dsp:nvSpPr>
      <dsp:spPr>
        <a:xfrm>
          <a:off x="0" y="1457821"/>
          <a:ext cx="210339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F7CA99-5C28-4012-AA56-050B0D003B1C}">
      <dsp:nvSpPr>
        <dsp:cNvPr id="0" name=""/>
        <dsp:cNvSpPr/>
      </dsp:nvSpPr>
      <dsp:spPr>
        <a:xfrm>
          <a:off x="0" y="1457821"/>
          <a:ext cx="21033938" cy="14557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a:t>Limited Funding </a:t>
          </a:r>
          <a:r>
            <a:rPr lang="en-US" sz="4200" kern="1200" dirty="0"/>
            <a:t>– Many rely on donor funding, high-interest loans, or deposits, limiting scalability. High Interest Rates</a:t>
          </a:r>
        </a:p>
      </dsp:txBody>
      <dsp:txXfrm>
        <a:off x="0" y="1457821"/>
        <a:ext cx="21033938" cy="1455786"/>
      </dsp:txXfrm>
    </dsp:sp>
    <dsp:sp modelId="{92801965-E257-4FA9-96FC-A9B59EAA3B2B}">
      <dsp:nvSpPr>
        <dsp:cNvPr id="0" name=""/>
        <dsp:cNvSpPr/>
      </dsp:nvSpPr>
      <dsp:spPr>
        <a:xfrm>
          <a:off x="0" y="2913607"/>
          <a:ext cx="210339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2A019A-4DC6-4244-A5FD-FC42CE01010F}">
      <dsp:nvSpPr>
        <dsp:cNvPr id="0" name=""/>
        <dsp:cNvSpPr/>
      </dsp:nvSpPr>
      <dsp:spPr>
        <a:xfrm>
          <a:off x="0" y="2913607"/>
          <a:ext cx="21033938" cy="14557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a:t>Fraud &amp; Risk Management </a:t>
          </a:r>
          <a:r>
            <a:rPr lang="en-US" sz="4200" kern="1200" dirty="0"/>
            <a:t>– Weak internal controls in some institutions lead to high default rates. And Trust Issues</a:t>
          </a:r>
        </a:p>
      </dsp:txBody>
      <dsp:txXfrm>
        <a:off x="0" y="2913607"/>
        <a:ext cx="21033938" cy="1455786"/>
      </dsp:txXfrm>
    </dsp:sp>
    <dsp:sp modelId="{2C118C23-ECCF-4DF0-9BAE-92CC8406062D}">
      <dsp:nvSpPr>
        <dsp:cNvPr id="0" name=""/>
        <dsp:cNvSpPr/>
      </dsp:nvSpPr>
      <dsp:spPr>
        <a:xfrm>
          <a:off x="0" y="4369394"/>
          <a:ext cx="210339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F47CBB1-DF23-490D-BF28-09900281C22C}">
      <dsp:nvSpPr>
        <dsp:cNvPr id="0" name=""/>
        <dsp:cNvSpPr/>
      </dsp:nvSpPr>
      <dsp:spPr>
        <a:xfrm>
          <a:off x="0" y="4369394"/>
          <a:ext cx="21033938" cy="14557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a:t>Competition from Banks </a:t>
          </a:r>
          <a:r>
            <a:rPr lang="en-US" sz="4200" kern="1200" dirty="0"/>
            <a:t>– Traditional banks are now expanding into digital finance, increasing competition.</a:t>
          </a:r>
        </a:p>
      </dsp:txBody>
      <dsp:txXfrm>
        <a:off x="0" y="4369394"/>
        <a:ext cx="21033938" cy="1455786"/>
      </dsp:txXfrm>
    </dsp:sp>
    <dsp:sp modelId="{BF5F950F-E468-4B0A-B7DF-812F5184D2B0}">
      <dsp:nvSpPr>
        <dsp:cNvPr id="0" name=""/>
        <dsp:cNvSpPr/>
      </dsp:nvSpPr>
      <dsp:spPr>
        <a:xfrm>
          <a:off x="0" y="5825180"/>
          <a:ext cx="210339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82A6E73-CE3A-43CD-9D5D-E93B5B10DC40}">
      <dsp:nvSpPr>
        <dsp:cNvPr id="0" name=""/>
        <dsp:cNvSpPr/>
      </dsp:nvSpPr>
      <dsp:spPr>
        <a:xfrm>
          <a:off x="0" y="5825180"/>
          <a:ext cx="21033938" cy="1021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a:t>Technology / Connectivity</a:t>
          </a:r>
        </a:p>
      </dsp:txBody>
      <dsp:txXfrm>
        <a:off x="0" y="5825180"/>
        <a:ext cx="21033938" cy="1021874"/>
      </dsp:txXfrm>
    </dsp:sp>
    <dsp:sp modelId="{12430202-1AED-4D12-84C1-0B365369307B}">
      <dsp:nvSpPr>
        <dsp:cNvPr id="0" name=""/>
        <dsp:cNvSpPr/>
      </dsp:nvSpPr>
      <dsp:spPr>
        <a:xfrm>
          <a:off x="0" y="6847055"/>
          <a:ext cx="210339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661F1A1-EA15-40EF-9682-3E733093C6E8}">
      <dsp:nvSpPr>
        <dsp:cNvPr id="0" name=""/>
        <dsp:cNvSpPr/>
      </dsp:nvSpPr>
      <dsp:spPr>
        <a:xfrm>
          <a:off x="0" y="6847055"/>
          <a:ext cx="21033938" cy="14557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60020" tIns="160020" rIns="160020" bIns="160020" numCol="1" spcCol="1270" anchor="t" anchorCtr="0">
          <a:noAutofit/>
        </a:bodyPr>
        <a:lstStyle/>
        <a:p>
          <a:pPr marL="0" lvl="0" indent="0" algn="l" defTabSz="1866900">
            <a:lnSpc>
              <a:spcPct val="90000"/>
            </a:lnSpc>
            <a:spcBef>
              <a:spcPct val="0"/>
            </a:spcBef>
            <a:spcAft>
              <a:spcPct val="35000"/>
            </a:spcAft>
            <a:buNone/>
          </a:pPr>
          <a:r>
            <a:rPr lang="en-US" sz="4200" b="1" kern="1200" dirty="0"/>
            <a:t>Public Confidence – </a:t>
          </a:r>
          <a:r>
            <a:rPr lang="en-US" sz="4200" b="0" kern="1200" dirty="0"/>
            <a:t>Interest Rates and Other Environmental Effects</a:t>
          </a:r>
        </a:p>
      </dsp:txBody>
      <dsp:txXfrm>
        <a:off x="0" y="6847055"/>
        <a:ext cx="21033938" cy="145578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093AD4-BDC1-42D6-8199-4C5ED9A9A8C6}">
      <dsp:nvSpPr>
        <dsp:cNvPr id="0" name=""/>
        <dsp:cNvSpPr/>
      </dsp:nvSpPr>
      <dsp:spPr>
        <a:xfrm>
          <a:off x="0" y="1191"/>
          <a:ext cx="2250830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C81255F-492B-4CB8-8E3F-63CC9D20B656}">
      <dsp:nvSpPr>
        <dsp:cNvPr id="0" name=""/>
        <dsp:cNvSpPr/>
      </dsp:nvSpPr>
      <dsp:spPr>
        <a:xfrm>
          <a:off x="0" y="1191"/>
          <a:ext cx="22508306" cy="13937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en-US" sz="4800" b="1" kern="1200" dirty="0"/>
            <a:t>Partnerships with Telcos and </a:t>
          </a:r>
          <a:r>
            <a:rPr lang="en-US" sz="4800" b="1" kern="1200" dirty="0" err="1"/>
            <a:t>FinTechs</a:t>
          </a:r>
          <a:endParaRPr lang="en-US" sz="4800" b="1" kern="1200" dirty="0"/>
        </a:p>
      </dsp:txBody>
      <dsp:txXfrm>
        <a:off x="0" y="1191"/>
        <a:ext cx="22508306" cy="1393729"/>
      </dsp:txXfrm>
    </dsp:sp>
    <dsp:sp modelId="{C3ADF663-C4EE-4D9F-BB70-CF2EF0EF0589}">
      <dsp:nvSpPr>
        <dsp:cNvPr id="0" name=""/>
        <dsp:cNvSpPr/>
      </dsp:nvSpPr>
      <dsp:spPr>
        <a:xfrm>
          <a:off x="0" y="1394920"/>
          <a:ext cx="2250830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2F7CA99-5C28-4012-AA56-050B0D003B1C}">
      <dsp:nvSpPr>
        <dsp:cNvPr id="0" name=""/>
        <dsp:cNvSpPr/>
      </dsp:nvSpPr>
      <dsp:spPr>
        <a:xfrm>
          <a:off x="0" y="1394920"/>
          <a:ext cx="22508306" cy="13937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en-US" sz="4800" b="1" kern="1200" dirty="0"/>
            <a:t>Educational Campaigns to improve digital literacy</a:t>
          </a:r>
        </a:p>
      </dsp:txBody>
      <dsp:txXfrm>
        <a:off x="0" y="1394920"/>
        <a:ext cx="22508306" cy="1393729"/>
      </dsp:txXfrm>
    </dsp:sp>
    <dsp:sp modelId="{12430202-1AED-4D12-84C1-0B365369307B}">
      <dsp:nvSpPr>
        <dsp:cNvPr id="0" name=""/>
        <dsp:cNvSpPr/>
      </dsp:nvSpPr>
      <dsp:spPr>
        <a:xfrm>
          <a:off x="0" y="2788649"/>
          <a:ext cx="2250830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661F1A1-EA15-40EF-9682-3E733093C6E8}">
      <dsp:nvSpPr>
        <dsp:cNvPr id="0" name=""/>
        <dsp:cNvSpPr/>
      </dsp:nvSpPr>
      <dsp:spPr>
        <a:xfrm>
          <a:off x="0" y="2788649"/>
          <a:ext cx="22508306" cy="13937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en-US" sz="4800" b="1" kern="1200" dirty="0"/>
            <a:t>Implementation of Credit Scoring &amp; AI Enabling Tools</a:t>
          </a:r>
        </a:p>
      </dsp:txBody>
      <dsp:txXfrm>
        <a:off x="0" y="2788649"/>
        <a:ext cx="22508306" cy="1393729"/>
      </dsp:txXfrm>
    </dsp:sp>
    <dsp:sp modelId="{66B3C7DE-0F36-400C-B877-2243AE7109C2}">
      <dsp:nvSpPr>
        <dsp:cNvPr id="0" name=""/>
        <dsp:cNvSpPr/>
      </dsp:nvSpPr>
      <dsp:spPr>
        <a:xfrm>
          <a:off x="0" y="4182378"/>
          <a:ext cx="2250830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369204-2F99-4676-9041-7D7E119EFEFD}">
      <dsp:nvSpPr>
        <dsp:cNvPr id="0" name=""/>
        <dsp:cNvSpPr/>
      </dsp:nvSpPr>
      <dsp:spPr>
        <a:xfrm>
          <a:off x="0" y="4182378"/>
          <a:ext cx="22508306" cy="13937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en-US" sz="4800" b="1" kern="1200" dirty="0"/>
            <a:t>Enhancing Security Measures for Agents</a:t>
          </a:r>
        </a:p>
      </dsp:txBody>
      <dsp:txXfrm>
        <a:off x="0" y="4182378"/>
        <a:ext cx="22508306" cy="1393729"/>
      </dsp:txXfrm>
    </dsp:sp>
    <dsp:sp modelId="{2DC0A8A7-C458-4F9D-8DA2-53023DDB9D25}">
      <dsp:nvSpPr>
        <dsp:cNvPr id="0" name=""/>
        <dsp:cNvSpPr/>
      </dsp:nvSpPr>
      <dsp:spPr>
        <a:xfrm>
          <a:off x="0" y="5576107"/>
          <a:ext cx="2250830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2F45E8B-5108-49FB-B924-284E461BC67E}">
      <dsp:nvSpPr>
        <dsp:cNvPr id="0" name=""/>
        <dsp:cNvSpPr/>
      </dsp:nvSpPr>
      <dsp:spPr>
        <a:xfrm>
          <a:off x="0" y="5576107"/>
          <a:ext cx="22508306" cy="13937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en-US" sz="4800" b="1" kern="1200" dirty="0"/>
            <a:t>Transparent Claims/Redemption/Withdrawal Processing</a:t>
          </a:r>
        </a:p>
      </dsp:txBody>
      <dsp:txXfrm>
        <a:off x="0" y="5576107"/>
        <a:ext cx="22508306" cy="1393729"/>
      </dsp:txXfrm>
    </dsp:sp>
    <dsp:sp modelId="{625A28A3-DA69-4B7C-A8D7-003BEBEBF199}">
      <dsp:nvSpPr>
        <dsp:cNvPr id="0" name=""/>
        <dsp:cNvSpPr/>
      </dsp:nvSpPr>
      <dsp:spPr>
        <a:xfrm>
          <a:off x="0" y="6969836"/>
          <a:ext cx="2250830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BB4CF0C-67A0-4D3C-83D1-39437D1BBC02}">
      <dsp:nvSpPr>
        <dsp:cNvPr id="0" name=""/>
        <dsp:cNvSpPr/>
      </dsp:nvSpPr>
      <dsp:spPr>
        <a:xfrm>
          <a:off x="0" y="6969836"/>
          <a:ext cx="22508306" cy="13937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en-US" sz="4800" b="1" kern="1200" dirty="0"/>
            <a:t>Public Awareness Campaigns</a:t>
          </a:r>
        </a:p>
      </dsp:txBody>
      <dsp:txXfrm>
        <a:off x="0" y="6969836"/>
        <a:ext cx="22508306" cy="1393729"/>
      </dsp:txXfrm>
    </dsp:sp>
    <dsp:sp modelId="{99946441-4C01-4C2F-B44E-8202552F0D95}">
      <dsp:nvSpPr>
        <dsp:cNvPr id="0" name=""/>
        <dsp:cNvSpPr/>
      </dsp:nvSpPr>
      <dsp:spPr>
        <a:xfrm>
          <a:off x="0" y="8363565"/>
          <a:ext cx="2250830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116D6D4-18C5-4251-BC2B-ED4AD23BA328}">
      <dsp:nvSpPr>
        <dsp:cNvPr id="0" name=""/>
        <dsp:cNvSpPr/>
      </dsp:nvSpPr>
      <dsp:spPr>
        <a:xfrm>
          <a:off x="0" y="8363565"/>
          <a:ext cx="22508306" cy="13937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2880" tIns="182880" rIns="182880" bIns="182880" numCol="1" spcCol="1270" anchor="t" anchorCtr="0">
          <a:noAutofit/>
        </a:bodyPr>
        <a:lstStyle/>
        <a:p>
          <a:pPr marL="0" lvl="0" indent="0" algn="l" defTabSz="2133600">
            <a:lnSpc>
              <a:spcPct val="90000"/>
            </a:lnSpc>
            <a:spcBef>
              <a:spcPct val="0"/>
            </a:spcBef>
            <a:spcAft>
              <a:spcPct val="35000"/>
            </a:spcAft>
            <a:buNone/>
          </a:pPr>
          <a:r>
            <a:rPr lang="en-US" sz="4800" b="1" kern="1200" dirty="0"/>
            <a:t>Building Cybersecurity Enabled Environment – ISO Certification</a:t>
          </a:r>
        </a:p>
        <a:p>
          <a:pPr marL="0" lvl="0" indent="0" algn="l" defTabSz="2133600">
            <a:lnSpc>
              <a:spcPct val="90000"/>
            </a:lnSpc>
            <a:spcBef>
              <a:spcPct val="0"/>
            </a:spcBef>
            <a:spcAft>
              <a:spcPct val="35000"/>
            </a:spcAft>
            <a:buNone/>
          </a:pPr>
          <a:endParaRPr lang="en-US" sz="4800" b="1" kern="1200" dirty="0"/>
        </a:p>
      </dsp:txBody>
      <dsp:txXfrm>
        <a:off x="0" y="8363565"/>
        <a:ext cx="22508306" cy="139372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0D6882-5AE3-453D-9856-7B29CE47278B}">
      <dsp:nvSpPr>
        <dsp:cNvPr id="0" name=""/>
        <dsp:cNvSpPr/>
      </dsp:nvSpPr>
      <dsp:spPr>
        <a:xfrm>
          <a:off x="0" y="701815"/>
          <a:ext cx="21033938" cy="1184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579DB6C-BDF3-4423-B646-B144128F7774}">
      <dsp:nvSpPr>
        <dsp:cNvPr id="0" name=""/>
        <dsp:cNvSpPr/>
      </dsp:nvSpPr>
      <dsp:spPr>
        <a:xfrm>
          <a:off x="1051696" y="8095"/>
          <a:ext cx="14723756" cy="138744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56523" tIns="0" rIns="556523" bIns="0" numCol="1" spcCol="1270" anchor="ctr" anchorCtr="0">
          <a:noAutofit/>
        </a:bodyPr>
        <a:lstStyle/>
        <a:p>
          <a:pPr marL="0" lvl="0" indent="0" algn="l" defTabSz="2089150">
            <a:lnSpc>
              <a:spcPct val="90000"/>
            </a:lnSpc>
            <a:spcBef>
              <a:spcPct val="0"/>
            </a:spcBef>
            <a:spcAft>
              <a:spcPct val="35000"/>
            </a:spcAft>
            <a:buNone/>
          </a:pPr>
          <a:r>
            <a:rPr lang="en-US" sz="4700" kern="1200"/>
            <a:t>What is an NBFI?</a:t>
          </a:r>
        </a:p>
      </dsp:txBody>
      <dsp:txXfrm>
        <a:off x="1119425" y="75824"/>
        <a:ext cx="14588298" cy="1251982"/>
      </dsp:txXfrm>
    </dsp:sp>
    <dsp:sp modelId="{5FA1578D-DE4A-4424-B886-775585E40F3F}">
      <dsp:nvSpPr>
        <dsp:cNvPr id="0" name=""/>
        <dsp:cNvSpPr/>
      </dsp:nvSpPr>
      <dsp:spPr>
        <a:xfrm>
          <a:off x="0" y="2833735"/>
          <a:ext cx="21033938" cy="3331125"/>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2467" tIns="978916" rIns="1632467" bIns="334264" numCol="1" spcCol="1270" anchor="t" anchorCtr="0">
          <a:noAutofit/>
        </a:bodyPr>
        <a:lstStyle/>
        <a:p>
          <a:pPr marL="285750" lvl="1" indent="-285750" algn="l" defTabSz="2089150">
            <a:lnSpc>
              <a:spcPct val="90000"/>
            </a:lnSpc>
            <a:spcBef>
              <a:spcPct val="0"/>
            </a:spcBef>
            <a:spcAft>
              <a:spcPct val="15000"/>
            </a:spcAft>
            <a:buChar char="•"/>
          </a:pPr>
          <a:r>
            <a:rPr lang="en-US" sz="4700" kern="1200" dirty="0"/>
            <a:t>Financial Service Providers that offer banking-like services but do not hold a full banking </a:t>
          </a:r>
          <a:r>
            <a:rPr lang="en-US" sz="4700" kern="1200" dirty="0" err="1"/>
            <a:t>licence</a:t>
          </a:r>
          <a:r>
            <a:rPr lang="en-US" sz="4700" kern="1200" dirty="0"/>
            <a:t>.</a:t>
          </a:r>
        </a:p>
        <a:p>
          <a:pPr marL="285750" lvl="1" indent="-285750" algn="l" defTabSz="2089150">
            <a:lnSpc>
              <a:spcPct val="90000"/>
            </a:lnSpc>
            <a:spcBef>
              <a:spcPct val="0"/>
            </a:spcBef>
            <a:spcAft>
              <a:spcPct val="15000"/>
            </a:spcAft>
            <a:buChar char="•"/>
          </a:pPr>
          <a:r>
            <a:rPr lang="en-US" sz="4700" kern="1200" dirty="0"/>
            <a:t>Relating or being an entity other than a bank</a:t>
          </a:r>
        </a:p>
      </dsp:txBody>
      <dsp:txXfrm>
        <a:off x="0" y="2833735"/>
        <a:ext cx="21033938" cy="3331125"/>
      </dsp:txXfrm>
    </dsp:sp>
    <dsp:sp modelId="{2151ACC3-AB43-4A46-B2BC-F3F8799072F8}">
      <dsp:nvSpPr>
        <dsp:cNvPr id="0" name=""/>
        <dsp:cNvSpPr/>
      </dsp:nvSpPr>
      <dsp:spPr>
        <a:xfrm>
          <a:off x="1051696" y="2140015"/>
          <a:ext cx="14723756" cy="138744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56523" tIns="0" rIns="556523" bIns="0" numCol="1" spcCol="1270" anchor="ctr" anchorCtr="0">
          <a:noAutofit/>
        </a:bodyPr>
        <a:lstStyle/>
        <a:p>
          <a:pPr marL="0" lvl="0" indent="0" algn="l" defTabSz="2089150">
            <a:lnSpc>
              <a:spcPct val="90000"/>
            </a:lnSpc>
            <a:spcBef>
              <a:spcPct val="0"/>
            </a:spcBef>
            <a:spcAft>
              <a:spcPct val="35000"/>
            </a:spcAft>
            <a:buNone/>
          </a:pPr>
          <a:r>
            <a:rPr lang="en-US" sz="4700" kern="1200"/>
            <a:t>Non-Bank Financial Institution (NBFI) </a:t>
          </a:r>
        </a:p>
      </dsp:txBody>
      <dsp:txXfrm>
        <a:off x="1119425" y="2207744"/>
        <a:ext cx="14588298" cy="1251982"/>
      </dsp:txXfrm>
    </dsp:sp>
    <dsp:sp modelId="{B6FAC280-92D3-4E88-987A-8CF57391745A}">
      <dsp:nvSpPr>
        <dsp:cNvPr id="0" name=""/>
        <dsp:cNvSpPr/>
      </dsp:nvSpPr>
      <dsp:spPr>
        <a:xfrm>
          <a:off x="0" y="7112381"/>
          <a:ext cx="21033938" cy="11844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7E69362-08FB-49C9-883F-184EC2F26EA1}">
      <dsp:nvSpPr>
        <dsp:cNvPr id="0" name=""/>
        <dsp:cNvSpPr/>
      </dsp:nvSpPr>
      <dsp:spPr>
        <a:xfrm>
          <a:off x="1051696" y="6418661"/>
          <a:ext cx="14723756" cy="138744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556523" tIns="0" rIns="556523" bIns="0" numCol="1" spcCol="1270" anchor="ctr" anchorCtr="0">
          <a:noAutofit/>
        </a:bodyPr>
        <a:lstStyle/>
        <a:p>
          <a:pPr marL="0" lvl="0" indent="0" algn="l" defTabSz="2089150">
            <a:lnSpc>
              <a:spcPct val="90000"/>
            </a:lnSpc>
            <a:spcBef>
              <a:spcPct val="0"/>
            </a:spcBef>
            <a:spcAft>
              <a:spcPct val="35000"/>
            </a:spcAft>
            <a:buNone/>
          </a:pPr>
          <a:r>
            <a:rPr lang="en-US" sz="4700" kern="1200"/>
            <a:t>It is a creature of statute – Jurisdiction matters</a:t>
          </a:r>
        </a:p>
      </dsp:txBody>
      <dsp:txXfrm>
        <a:off x="1119425" y="6486390"/>
        <a:ext cx="14588298" cy="125198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823D8DB-F5CA-43D4-80ED-8AD7B88E37C5}">
      <dsp:nvSpPr>
        <dsp:cNvPr id="0" name=""/>
        <dsp:cNvSpPr/>
      </dsp:nvSpPr>
      <dsp:spPr>
        <a:xfrm>
          <a:off x="0" y="1195"/>
          <a:ext cx="21884421"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4FD02F19-A34F-4B98-B16A-1BD814D5968D}">
      <dsp:nvSpPr>
        <dsp:cNvPr id="0" name=""/>
        <dsp:cNvSpPr/>
      </dsp:nvSpPr>
      <dsp:spPr>
        <a:xfrm>
          <a:off x="0" y="1195"/>
          <a:ext cx="21884421" cy="19578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b="1" kern="1200"/>
            <a:t>No Banking License </a:t>
          </a:r>
          <a:r>
            <a:rPr lang="en-US" sz="5100" kern="1200"/>
            <a:t>– They normally do not accept demand deposits (like current accounts) but can offer other financial services.</a:t>
          </a:r>
        </a:p>
      </dsp:txBody>
      <dsp:txXfrm>
        <a:off x="0" y="1195"/>
        <a:ext cx="21884421" cy="1957861"/>
      </dsp:txXfrm>
    </dsp:sp>
    <dsp:sp modelId="{79A5E9D4-67C2-4E22-807C-0A7A9EEED3B1}">
      <dsp:nvSpPr>
        <dsp:cNvPr id="0" name=""/>
        <dsp:cNvSpPr/>
      </dsp:nvSpPr>
      <dsp:spPr>
        <a:xfrm>
          <a:off x="0" y="1959056"/>
          <a:ext cx="21884421"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CB38DF0-0FAD-4389-9B2D-DA88D14D0B71}">
      <dsp:nvSpPr>
        <dsp:cNvPr id="0" name=""/>
        <dsp:cNvSpPr/>
      </dsp:nvSpPr>
      <dsp:spPr>
        <a:xfrm>
          <a:off x="0" y="1959056"/>
          <a:ext cx="21884421" cy="19578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b="1" kern="1200" dirty="0"/>
            <a:t>Regulated Differently </a:t>
          </a:r>
          <a:r>
            <a:rPr lang="en-US" sz="5100" kern="1200" dirty="0"/>
            <a:t>– They operate under specific financial laws but are not subject to the same stringent regulations as commercial banks.</a:t>
          </a:r>
        </a:p>
      </dsp:txBody>
      <dsp:txXfrm>
        <a:off x="0" y="1959056"/>
        <a:ext cx="21884421" cy="1957861"/>
      </dsp:txXfrm>
    </dsp:sp>
    <dsp:sp modelId="{012E8FE2-5D8F-45BB-B40C-1CB4B76697AF}">
      <dsp:nvSpPr>
        <dsp:cNvPr id="0" name=""/>
        <dsp:cNvSpPr/>
      </dsp:nvSpPr>
      <dsp:spPr>
        <a:xfrm>
          <a:off x="0" y="3916918"/>
          <a:ext cx="21884421"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288D52DA-A9B5-43DB-991C-C03475B7AC7B}">
      <dsp:nvSpPr>
        <dsp:cNvPr id="0" name=""/>
        <dsp:cNvSpPr/>
      </dsp:nvSpPr>
      <dsp:spPr>
        <a:xfrm>
          <a:off x="0" y="3916918"/>
          <a:ext cx="21884421" cy="19578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b="1" kern="1200" dirty="0"/>
            <a:t>Diverse Services</a:t>
          </a:r>
          <a:r>
            <a:rPr lang="en-US" sz="5100" kern="1200" dirty="0"/>
            <a:t> – They provide loans, microfinance, leasing, insurance, remittances, mobile money, and investment products.</a:t>
          </a:r>
        </a:p>
      </dsp:txBody>
      <dsp:txXfrm>
        <a:off x="0" y="3916918"/>
        <a:ext cx="21884421" cy="1957861"/>
      </dsp:txXfrm>
    </dsp:sp>
    <dsp:sp modelId="{C4912A4F-F8F4-406C-90BF-4E79C01C2ED1}">
      <dsp:nvSpPr>
        <dsp:cNvPr id="0" name=""/>
        <dsp:cNvSpPr/>
      </dsp:nvSpPr>
      <dsp:spPr>
        <a:xfrm>
          <a:off x="0" y="5874780"/>
          <a:ext cx="21884421"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EFFDA3F-D2B5-4995-BFB5-279944217BCF}">
      <dsp:nvSpPr>
        <dsp:cNvPr id="0" name=""/>
        <dsp:cNvSpPr/>
      </dsp:nvSpPr>
      <dsp:spPr>
        <a:xfrm>
          <a:off x="0" y="5874780"/>
          <a:ext cx="21884421" cy="19578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b="1" kern="1200" dirty="0"/>
            <a:t>Target Underserved Markets</a:t>
          </a:r>
          <a:r>
            <a:rPr lang="en-US" sz="5100" kern="1200" dirty="0"/>
            <a:t> – They often serve SMEs, low-income individuals, and informal businesses that lack access to traditional banking.</a:t>
          </a:r>
        </a:p>
      </dsp:txBody>
      <dsp:txXfrm>
        <a:off x="0" y="5874780"/>
        <a:ext cx="21884421" cy="1957861"/>
      </dsp:txXfrm>
    </dsp:sp>
    <dsp:sp modelId="{484AFE4B-1526-423E-BBC3-425F007EFB38}">
      <dsp:nvSpPr>
        <dsp:cNvPr id="0" name=""/>
        <dsp:cNvSpPr/>
      </dsp:nvSpPr>
      <dsp:spPr>
        <a:xfrm>
          <a:off x="0" y="7832642"/>
          <a:ext cx="21884421"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86CB20F-8C37-4511-9C39-7A74F7382EDB}">
      <dsp:nvSpPr>
        <dsp:cNvPr id="0" name=""/>
        <dsp:cNvSpPr/>
      </dsp:nvSpPr>
      <dsp:spPr>
        <a:xfrm>
          <a:off x="0" y="7832642"/>
          <a:ext cx="21884421" cy="19578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b="1" kern="1200" dirty="0"/>
            <a:t>Flexible and Innovative Products </a:t>
          </a:r>
          <a:r>
            <a:rPr lang="en-US" sz="5100" kern="1200" dirty="0"/>
            <a:t>– </a:t>
          </a:r>
          <a:r>
            <a:rPr lang="en-US" sz="5100" kern="1200" dirty="0" err="1"/>
            <a:t>Quickloan</a:t>
          </a:r>
          <a:r>
            <a:rPr lang="en-US" sz="5100" kern="1200" dirty="0"/>
            <a:t> by </a:t>
          </a:r>
          <a:r>
            <a:rPr lang="en-US" sz="5100" kern="1200"/>
            <a:t>Letshego, Pay-as-you-go </a:t>
          </a:r>
          <a:r>
            <a:rPr lang="en-US" sz="5100" kern="1200" dirty="0"/>
            <a:t>solar financing (e.g., M-KOPA</a:t>
          </a:r>
        </a:p>
      </dsp:txBody>
      <dsp:txXfrm>
        <a:off x="0" y="7832642"/>
        <a:ext cx="21884421" cy="195786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5F2CFC-1069-40E4-873C-A7894E2BA4D9}">
      <dsp:nvSpPr>
        <dsp:cNvPr id="0" name=""/>
        <dsp:cNvSpPr/>
      </dsp:nvSpPr>
      <dsp:spPr>
        <a:xfrm>
          <a:off x="13403" y="1434460"/>
          <a:ext cx="5317926" cy="319075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1" kern="1200" dirty="0"/>
            <a:t>S&amp;L /</a:t>
          </a:r>
        </a:p>
        <a:p>
          <a:pPr marL="0" lvl="0" indent="0" algn="ctr" defTabSz="2489200">
            <a:lnSpc>
              <a:spcPct val="90000"/>
            </a:lnSpc>
            <a:spcBef>
              <a:spcPct val="0"/>
            </a:spcBef>
            <a:spcAft>
              <a:spcPct val="35000"/>
            </a:spcAft>
            <a:buNone/>
          </a:pPr>
          <a:r>
            <a:rPr lang="en-US" sz="5600" b="1" kern="1200" dirty="0"/>
            <a:t>Microfinance (DTI)</a:t>
          </a:r>
        </a:p>
      </dsp:txBody>
      <dsp:txXfrm>
        <a:off x="13403" y="1434460"/>
        <a:ext cx="5317926" cy="3190755"/>
      </dsp:txXfrm>
    </dsp:sp>
    <dsp:sp modelId="{3081F6E2-54F3-4D38-BDC7-7C304CE9CBBD}">
      <dsp:nvSpPr>
        <dsp:cNvPr id="0" name=""/>
        <dsp:cNvSpPr/>
      </dsp:nvSpPr>
      <dsp:spPr>
        <a:xfrm>
          <a:off x="5863122" y="1434460"/>
          <a:ext cx="5317926" cy="319075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1" kern="1200" dirty="0"/>
            <a:t>Insurance</a:t>
          </a:r>
        </a:p>
      </dsp:txBody>
      <dsp:txXfrm>
        <a:off x="5863122" y="1434460"/>
        <a:ext cx="5317926" cy="3190755"/>
      </dsp:txXfrm>
    </dsp:sp>
    <dsp:sp modelId="{FC9B43B6-2D31-4201-A69E-3284730EBA39}">
      <dsp:nvSpPr>
        <dsp:cNvPr id="0" name=""/>
        <dsp:cNvSpPr/>
      </dsp:nvSpPr>
      <dsp:spPr>
        <a:xfrm>
          <a:off x="11712841" y="1434460"/>
          <a:ext cx="5317926" cy="319075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1" kern="1200" dirty="0"/>
            <a:t>Pension</a:t>
          </a:r>
        </a:p>
      </dsp:txBody>
      <dsp:txXfrm>
        <a:off x="11712841" y="1434460"/>
        <a:ext cx="5317926" cy="3190755"/>
      </dsp:txXfrm>
    </dsp:sp>
    <dsp:sp modelId="{9090550B-697B-4F5D-BD7E-4CD3726A5FB2}">
      <dsp:nvSpPr>
        <dsp:cNvPr id="0" name=""/>
        <dsp:cNvSpPr/>
      </dsp:nvSpPr>
      <dsp:spPr>
        <a:xfrm>
          <a:off x="17562560" y="1434460"/>
          <a:ext cx="5317926" cy="319075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1" kern="1200" dirty="0"/>
            <a:t>Leasing &amp; Finance</a:t>
          </a:r>
        </a:p>
      </dsp:txBody>
      <dsp:txXfrm>
        <a:off x="17562560" y="1434460"/>
        <a:ext cx="5317926" cy="3190755"/>
      </dsp:txXfrm>
    </dsp:sp>
    <dsp:sp modelId="{DA3BEA4E-28E5-4269-8C65-E2474563AFC3}">
      <dsp:nvSpPr>
        <dsp:cNvPr id="0" name=""/>
        <dsp:cNvSpPr/>
      </dsp:nvSpPr>
      <dsp:spPr>
        <a:xfrm>
          <a:off x="13403" y="5157009"/>
          <a:ext cx="5317926" cy="319075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1" kern="1200" dirty="0"/>
            <a:t>EMIs &amp; </a:t>
          </a:r>
          <a:r>
            <a:rPr lang="en-US" sz="5600" b="1" kern="1200" dirty="0" err="1"/>
            <a:t>FinTechs</a:t>
          </a:r>
          <a:endParaRPr lang="en-US" sz="5600" b="1" kern="1200" dirty="0"/>
        </a:p>
      </dsp:txBody>
      <dsp:txXfrm>
        <a:off x="13403" y="5157009"/>
        <a:ext cx="5317926" cy="3190755"/>
      </dsp:txXfrm>
    </dsp:sp>
    <dsp:sp modelId="{A4EADCE1-085F-4B26-BD5C-279D08C73DC8}">
      <dsp:nvSpPr>
        <dsp:cNvPr id="0" name=""/>
        <dsp:cNvSpPr/>
      </dsp:nvSpPr>
      <dsp:spPr>
        <a:xfrm>
          <a:off x="5856422" y="4933145"/>
          <a:ext cx="5317926" cy="319075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1" kern="1200" dirty="0"/>
            <a:t>SACCOs (Credit Unions)</a:t>
          </a:r>
        </a:p>
      </dsp:txBody>
      <dsp:txXfrm>
        <a:off x="5856422" y="4933145"/>
        <a:ext cx="5317926" cy="3190755"/>
      </dsp:txXfrm>
    </dsp:sp>
    <dsp:sp modelId="{7C305916-10DE-4486-A06F-330EB2056FF2}">
      <dsp:nvSpPr>
        <dsp:cNvPr id="0" name=""/>
        <dsp:cNvSpPr/>
      </dsp:nvSpPr>
      <dsp:spPr>
        <a:xfrm>
          <a:off x="11706141" y="4933145"/>
          <a:ext cx="5317926" cy="319075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1" kern="1200" dirty="0"/>
            <a:t>Remittances</a:t>
          </a:r>
        </a:p>
      </dsp:txBody>
      <dsp:txXfrm>
        <a:off x="11706141" y="4933145"/>
        <a:ext cx="5317926" cy="3190755"/>
      </dsp:txXfrm>
    </dsp:sp>
    <dsp:sp modelId="{894DD915-F9ED-4DAF-9690-739E286995C8}">
      <dsp:nvSpPr>
        <dsp:cNvPr id="0" name=""/>
        <dsp:cNvSpPr/>
      </dsp:nvSpPr>
      <dsp:spPr>
        <a:xfrm>
          <a:off x="17555860" y="4933145"/>
          <a:ext cx="5317926" cy="319075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3360" tIns="213360" rIns="213360" bIns="213360" numCol="1" spcCol="1270" anchor="ctr" anchorCtr="0">
          <a:noAutofit/>
        </a:bodyPr>
        <a:lstStyle/>
        <a:p>
          <a:pPr marL="0" lvl="0" indent="0" algn="ctr" defTabSz="2489200">
            <a:lnSpc>
              <a:spcPct val="90000"/>
            </a:lnSpc>
            <a:spcBef>
              <a:spcPct val="0"/>
            </a:spcBef>
            <a:spcAft>
              <a:spcPct val="35000"/>
            </a:spcAft>
            <a:buNone/>
          </a:pPr>
          <a:r>
            <a:rPr lang="en-US" sz="5600" b="1" kern="1200" dirty="0"/>
            <a:t>Capital Market Intermediaries</a:t>
          </a:r>
        </a:p>
      </dsp:txBody>
      <dsp:txXfrm>
        <a:off x="17555860" y="4933145"/>
        <a:ext cx="5317926" cy="319075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E484C3-8AD0-44E0-BD20-20C321D3E1F4}">
      <dsp:nvSpPr>
        <dsp:cNvPr id="0" name=""/>
        <dsp:cNvSpPr/>
      </dsp:nvSpPr>
      <dsp:spPr>
        <a:xfrm>
          <a:off x="0" y="4055"/>
          <a:ext cx="210339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9F9AD3-74B3-4270-AC81-3F471823DFF2}">
      <dsp:nvSpPr>
        <dsp:cNvPr id="0" name=""/>
        <dsp:cNvSpPr/>
      </dsp:nvSpPr>
      <dsp:spPr>
        <a:xfrm>
          <a:off x="0" y="4055"/>
          <a:ext cx="21033938" cy="27655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213360" numCol="1" spcCol="1270" anchor="t" anchorCtr="0">
          <a:noAutofit/>
        </a:bodyPr>
        <a:lstStyle/>
        <a:p>
          <a:pPr marL="0" lvl="0" indent="0" algn="l" defTabSz="2489200">
            <a:lnSpc>
              <a:spcPct val="90000"/>
            </a:lnSpc>
            <a:spcBef>
              <a:spcPct val="0"/>
            </a:spcBef>
            <a:spcAft>
              <a:spcPct val="35000"/>
            </a:spcAft>
            <a:buNone/>
          </a:pPr>
          <a:r>
            <a:rPr lang="en-US" sz="5600" b="1" kern="1200"/>
            <a:t>Microfinance Institutions (MFIs)</a:t>
          </a:r>
          <a:r>
            <a:rPr lang="en-US" sz="5600" kern="1200"/>
            <a:t> – Provide small loans and savings products to low-income individuals (e.g., Equity Bank started as an NBFI in Kenya as Equity Building Society in 1984).</a:t>
          </a:r>
        </a:p>
      </dsp:txBody>
      <dsp:txXfrm>
        <a:off x="0" y="4055"/>
        <a:ext cx="21033938" cy="2765588"/>
      </dsp:txXfrm>
    </dsp:sp>
    <dsp:sp modelId="{71175AC2-3678-4BDA-8A12-B4AA3F1B915F}">
      <dsp:nvSpPr>
        <dsp:cNvPr id="0" name=""/>
        <dsp:cNvSpPr/>
      </dsp:nvSpPr>
      <dsp:spPr>
        <a:xfrm>
          <a:off x="0" y="2769644"/>
          <a:ext cx="210339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66E99B-2517-49FF-A3B2-7FF96A697B61}">
      <dsp:nvSpPr>
        <dsp:cNvPr id="0" name=""/>
        <dsp:cNvSpPr/>
      </dsp:nvSpPr>
      <dsp:spPr>
        <a:xfrm>
          <a:off x="0" y="2769644"/>
          <a:ext cx="21033938" cy="27655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213360" numCol="1" spcCol="1270" anchor="t" anchorCtr="0">
          <a:noAutofit/>
        </a:bodyPr>
        <a:lstStyle/>
        <a:p>
          <a:pPr marL="0" lvl="0" indent="0" algn="l" defTabSz="2489200">
            <a:lnSpc>
              <a:spcPct val="90000"/>
            </a:lnSpc>
            <a:spcBef>
              <a:spcPct val="0"/>
            </a:spcBef>
            <a:spcAft>
              <a:spcPct val="35000"/>
            </a:spcAft>
            <a:buNone/>
          </a:pPr>
          <a:r>
            <a:rPr lang="en-US" sz="5600" b="1" kern="1200"/>
            <a:t>Insurance Companies </a:t>
          </a:r>
          <a:r>
            <a:rPr lang="en-US" sz="5600" kern="1200"/>
            <a:t>– Offer life, health, and agricultural insurance (e.g., Sanlam in Ghana and South Africa).</a:t>
          </a:r>
        </a:p>
      </dsp:txBody>
      <dsp:txXfrm>
        <a:off x="0" y="2769644"/>
        <a:ext cx="21033938" cy="2765588"/>
      </dsp:txXfrm>
    </dsp:sp>
    <dsp:sp modelId="{26E85A73-F71A-4F76-BF6E-DB231CF2B670}">
      <dsp:nvSpPr>
        <dsp:cNvPr id="0" name=""/>
        <dsp:cNvSpPr/>
      </dsp:nvSpPr>
      <dsp:spPr>
        <a:xfrm>
          <a:off x="0" y="5535232"/>
          <a:ext cx="2103393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D502BB-6F93-465A-93C9-CA270DA157FC}">
      <dsp:nvSpPr>
        <dsp:cNvPr id="0" name=""/>
        <dsp:cNvSpPr/>
      </dsp:nvSpPr>
      <dsp:spPr>
        <a:xfrm>
          <a:off x="0" y="5535232"/>
          <a:ext cx="21033938" cy="276558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213360" numCol="1" spcCol="1270" anchor="t" anchorCtr="0">
          <a:noAutofit/>
        </a:bodyPr>
        <a:lstStyle/>
        <a:p>
          <a:pPr marL="0" lvl="0" indent="0" algn="l" defTabSz="2489200">
            <a:lnSpc>
              <a:spcPct val="90000"/>
            </a:lnSpc>
            <a:spcBef>
              <a:spcPct val="0"/>
            </a:spcBef>
            <a:spcAft>
              <a:spcPct val="35000"/>
            </a:spcAft>
            <a:buNone/>
          </a:pPr>
          <a:r>
            <a:rPr lang="en-US" sz="5600" b="1" kern="1200" dirty="0"/>
            <a:t>Pension Funds</a:t>
          </a:r>
          <a:r>
            <a:rPr lang="en-US" sz="5600" kern="1200" dirty="0"/>
            <a:t> – Manage retirement savings (e.g., United Pension Trustees (UPT) in Ghana offers personal pension – My Own Pension, and Petra offers ).</a:t>
          </a:r>
        </a:p>
      </dsp:txBody>
      <dsp:txXfrm>
        <a:off x="0" y="5535232"/>
        <a:ext cx="21033938" cy="276558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5E484C3-8AD0-44E0-BD20-20C321D3E1F4}">
      <dsp:nvSpPr>
        <dsp:cNvPr id="0" name=""/>
        <dsp:cNvSpPr/>
      </dsp:nvSpPr>
      <dsp:spPr>
        <a:xfrm>
          <a:off x="0" y="871"/>
          <a:ext cx="227862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A9F9AD3-74B3-4270-AC81-3F471823DFF2}">
      <dsp:nvSpPr>
        <dsp:cNvPr id="0" name=""/>
        <dsp:cNvSpPr/>
      </dsp:nvSpPr>
      <dsp:spPr>
        <a:xfrm>
          <a:off x="0" y="871"/>
          <a:ext cx="22786268" cy="17558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b="1" kern="1200" dirty="0"/>
            <a:t>Leasing &amp; Finance Companies </a:t>
          </a:r>
          <a:r>
            <a:rPr lang="en-US" sz="5100" kern="1200" dirty="0"/>
            <a:t>– Provide asset financing for businesses (e.g., vehicle and equipment leasing firms).</a:t>
          </a:r>
        </a:p>
      </dsp:txBody>
      <dsp:txXfrm>
        <a:off x="0" y="871"/>
        <a:ext cx="22786268" cy="1755865"/>
      </dsp:txXfrm>
    </dsp:sp>
    <dsp:sp modelId="{71175AC2-3678-4BDA-8A12-B4AA3F1B915F}">
      <dsp:nvSpPr>
        <dsp:cNvPr id="0" name=""/>
        <dsp:cNvSpPr/>
      </dsp:nvSpPr>
      <dsp:spPr>
        <a:xfrm>
          <a:off x="0" y="1756736"/>
          <a:ext cx="227862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66E99B-2517-49FF-A3B2-7FF96A697B61}">
      <dsp:nvSpPr>
        <dsp:cNvPr id="0" name=""/>
        <dsp:cNvSpPr/>
      </dsp:nvSpPr>
      <dsp:spPr>
        <a:xfrm>
          <a:off x="0" y="1756736"/>
          <a:ext cx="22786268" cy="17558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b="1" kern="1200" dirty="0"/>
            <a:t>Mobile Money &amp; FinTech Operators </a:t>
          </a:r>
          <a:r>
            <a:rPr lang="en-US" sz="5100" kern="1200" dirty="0"/>
            <a:t>– Digital financial services like M-Pesa (Kenya), MTN Mobile Money (Ghana, Uganda), Jumo, Carbon, Paga (Nigeria)</a:t>
          </a:r>
        </a:p>
      </dsp:txBody>
      <dsp:txXfrm>
        <a:off x="0" y="1756736"/>
        <a:ext cx="22786268" cy="1755865"/>
      </dsp:txXfrm>
    </dsp:sp>
    <dsp:sp modelId="{26E85A73-F71A-4F76-BF6E-DB231CF2B670}">
      <dsp:nvSpPr>
        <dsp:cNvPr id="0" name=""/>
        <dsp:cNvSpPr/>
      </dsp:nvSpPr>
      <dsp:spPr>
        <a:xfrm>
          <a:off x="0" y="3512601"/>
          <a:ext cx="227862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8D502BB-6F93-465A-93C9-CA270DA157FC}">
      <dsp:nvSpPr>
        <dsp:cNvPr id="0" name=""/>
        <dsp:cNvSpPr/>
      </dsp:nvSpPr>
      <dsp:spPr>
        <a:xfrm>
          <a:off x="0" y="3512601"/>
          <a:ext cx="22786268" cy="17558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b="1" kern="1200" dirty="0"/>
            <a:t>SACCOs (Savings &amp; Credit Cooperatives) </a:t>
          </a:r>
          <a:r>
            <a:rPr lang="en-US" sz="5100" kern="1200" dirty="0"/>
            <a:t>– Member-based financial cooperatives (common in East Africa).</a:t>
          </a:r>
        </a:p>
      </dsp:txBody>
      <dsp:txXfrm>
        <a:off x="0" y="3512601"/>
        <a:ext cx="22786268" cy="1755865"/>
      </dsp:txXfrm>
    </dsp:sp>
    <dsp:sp modelId="{A7A0C9DA-EAAE-495B-AE48-266B4CC1620B}">
      <dsp:nvSpPr>
        <dsp:cNvPr id="0" name=""/>
        <dsp:cNvSpPr/>
      </dsp:nvSpPr>
      <dsp:spPr>
        <a:xfrm>
          <a:off x="0" y="5268466"/>
          <a:ext cx="2278626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3A53A2-F63B-4155-AB2F-EC8E1A836BFF}">
      <dsp:nvSpPr>
        <dsp:cNvPr id="0" name=""/>
        <dsp:cNvSpPr/>
      </dsp:nvSpPr>
      <dsp:spPr>
        <a:xfrm>
          <a:off x="0" y="5268466"/>
          <a:ext cx="22764015" cy="30355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4310" tIns="194310" rIns="194310" bIns="194310" numCol="1" spcCol="1270" anchor="t" anchorCtr="0">
          <a:noAutofit/>
        </a:bodyPr>
        <a:lstStyle/>
        <a:p>
          <a:pPr marL="0" lvl="0" indent="0" algn="l" defTabSz="2266950">
            <a:lnSpc>
              <a:spcPct val="90000"/>
            </a:lnSpc>
            <a:spcBef>
              <a:spcPct val="0"/>
            </a:spcBef>
            <a:spcAft>
              <a:spcPct val="35000"/>
            </a:spcAft>
            <a:buNone/>
          </a:pPr>
          <a:r>
            <a:rPr lang="en-US" sz="5100" b="1" kern="1200" dirty="0"/>
            <a:t>Capital Market Intermediaries </a:t>
          </a:r>
          <a:r>
            <a:rPr lang="en-US" sz="5100" kern="1200" dirty="0"/>
            <a:t>– Stockbrokers, investment funds, and venture capital firms. </a:t>
          </a:r>
          <a:r>
            <a:rPr lang="en-US" sz="5100" b="1" kern="1200" dirty="0" err="1"/>
            <a:t>Cowrywise</a:t>
          </a:r>
          <a:r>
            <a:rPr lang="en-US" sz="5100" kern="1200" dirty="0"/>
            <a:t> (Nigeria) - enables low-income earners to invest in mutual funds</a:t>
          </a:r>
        </a:p>
      </dsp:txBody>
      <dsp:txXfrm>
        <a:off x="0" y="5268466"/>
        <a:ext cx="22764015" cy="303553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C2BC43-CFDD-4D05-9E6C-569FC96248A0}">
      <dsp:nvSpPr>
        <dsp:cNvPr id="0" name=""/>
        <dsp:cNvSpPr/>
      </dsp:nvSpPr>
      <dsp:spPr>
        <a:xfrm>
          <a:off x="0" y="323775"/>
          <a:ext cx="21359226" cy="15210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kern="1200" dirty="0"/>
            <a:t>Some Leading Examples</a:t>
          </a:r>
        </a:p>
      </dsp:txBody>
      <dsp:txXfrm>
        <a:off x="74249" y="398024"/>
        <a:ext cx="21210728" cy="1372502"/>
      </dsp:txXfrm>
    </dsp:sp>
    <dsp:sp modelId="{DD05B8F1-A2AB-45E3-83EE-3F09A180E2B8}">
      <dsp:nvSpPr>
        <dsp:cNvPr id="0" name=""/>
        <dsp:cNvSpPr/>
      </dsp:nvSpPr>
      <dsp:spPr>
        <a:xfrm>
          <a:off x="0" y="1844775"/>
          <a:ext cx="21359226" cy="49783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78155" tIns="82550" rIns="462280" bIns="82550" numCol="1" spcCol="1270" anchor="t" anchorCtr="0">
          <a:noAutofit/>
        </a:bodyPr>
        <a:lstStyle/>
        <a:p>
          <a:pPr marL="285750" lvl="1" indent="-285750" algn="l" defTabSz="2266950">
            <a:lnSpc>
              <a:spcPct val="90000"/>
            </a:lnSpc>
            <a:spcBef>
              <a:spcPct val="0"/>
            </a:spcBef>
            <a:spcAft>
              <a:spcPct val="20000"/>
            </a:spcAft>
            <a:buChar char="•"/>
          </a:pPr>
          <a:r>
            <a:rPr lang="en-US" sz="5100" b="1" kern="1200"/>
            <a:t>M-Pesa</a:t>
          </a:r>
          <a:r>
            <a:rPr lang="en-US" sz="5100" kern="1200"/>
            <a:t> (Kenya) – Mobile money platform by Safaricom.</a:t>
          </a:r>
        </a:p>
        <a:p>
          <a:pPr marL="285750" lvl="1" indent="-285750" algn="l" defTabSz="2266950">
            <a:lnSpc>
              <a:spcPct val="90000"/>
            </a:lnSpc>
            <a:spcBef>
              <a:spcPct val="0"/>
            </a:spcBef>
            <a:spcAft>
              <a:spcPct val="20000"/>
            </a:spcAft>
            <a:buChar char="•"/>
          </a:pPr>
          <a:r>
            <a:rPr lang="en-US" sz="5100" b="1" kern="1200"/>
            <a:t>Letshego</a:t>
          </a:r>
          <a:r>
            <a:rPr lang="en-US" sz="5100" kern="1200"/>
            <a:t> (Pan-African) – Microfinance and lending services.</a:t>
          </a:r>
        </a:p>
        <a:p>
          <a:pPr marL="285750" lvl="1" indent="-285750" algn="l" defTabSz="2266950">
            <a:lnSpc>
              <a:spcPct val="90000"/>
            </a:lnSpc>
            <a:spcBef>
              <a:spcPct val="0"/>
            </a:spcBef>
            <a:spcAft>
              <a:spcPct val="20000"/>
            </a:spcAft>
            <a:buChar char="•"/>
          </a:pPr>
          <a:r>
            <a:rPr lang="en-US" sz="5100" b="1" kern="1200"/>
            <a:t>Jumo</a:t>
          </a:r>
          <a:r>
            <a:rPr lang="en-US" sz="5100" kern="1200"/>
            <a:t> (South Africa) – Fintech lending platform.</a:t>
          </a:r>
        </a:p>
        <a:p>
          <a:pPr marL="285750" lvl="1" indent="-285750" algn="l" defTabSz="2266950">
            <a:lnSpc>
              <a:spcPct val="90000"/>
            </a:lnSpc>
            <a:spcBef>
              <a:spcPct val="0"/>
            </a:spcBef>
            <a:spcAft>
              <a:spcPct val="20000"/>
            </a:spcAft>
            <a:buChar char="•"/>
          </a:pPr>
          <a:r>
            <a:rPr lang="en-US" sz="5100" b="1" kern="1200" dirty="0"/>
            <a:t>Baobab Group</a:t>
          </a:r>
          <a:r>
            <a:rPr lang="en-US" sz="5100" kern="1200" dirty="0"/>
            <a:t> (West &amp; North Africa) – Digital microfinance services.</a:t>
          </a:r>
        </a:p>
        <a:p>
          <a:pPr marL="285750" lvl="1" indent="-285750" algn="l" defTabSz="2266950">
            <a:lnSpc>
              <a:spcPct val="90000"/>
            </a:lnSpc>
            <a:spcBef>
              <a:spcPct val="0"/>
            </a:spcBef>
            <a:spcAft>
              <a:spcPct val="20000"/>
            </a:spcAft>
            <a:buChar char="•"/>
          </a:pPr>
          <a:r>
            <a:rPr lang="en-US" sz="5100" kern="1200" dirty="0"/>
            <a:t>MFS Africa, Wave (Senegal)</a:t>
          </a:r>
        </a:p>
        <a:p>
          <a:pPr marL="285750" lvl="1" indent="-285750" algn="l" defTabSz="2266950">
            <a:lnSpc>
              <a:spcPct val="90000"/>
            </a:lnSpc>
            <a:spcBef>
              <a:spcPct val="0"/>
            </a:spcBef>
            <a:spcAft>
              <a:spcPct val="20000"/>
            </a:spcAft>
            <a:buChar char="•"/>
          </a:pPr>
          <a:r>
            <a:rPr lang="en-US" sz="5100" kern="1200" dirty="0"/>
            <a:t>Insurance Penetration through Collaboration – NBFIs/</a:t>
          </a:r>
          <a:r>
            <a:rPr lang="en-US" sz="5100" kern="1200" dirty="0" err="1"/>
            <a:t>FinTechs</a:t>
          </a:r>
          <a:endParaRPr lang="en-US" sz="5100" kern="1200" dirty="0"/>
        </a:p>
      </dsp:txBody>
      <dsp:txXfrm>
        <a:off x="0" y="1844775"/>
        <a:ext cx="21359226" cy="4978350"/>
      </dsp:txXfrm>
    </dsp:sp>
    <dsp:sp modelId="{9C8DE451-310E-485F-A6A7-B5FDC6F85EEC}">
      <dsp:nvSpPr>
        <dsp:cNvPr id="0" name=""/>
        <dsp:cNvSpPr/>
      </dsp:nvSpPr>
      <dsp:spPr>
        <a:xfrm>
          <a:off x="0" y="6823125"/>
          <a:ext cx="21359226" cy="15210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247650" rIns="247650" bIns="247650" numCol="1" spcCol="1270" anchor="ctr" anchorCtr="0">
          <a:noAutofit/>
        </a:bodyPr>
        <a:lstStyle/>
        <a:p>
          <a:pPr marL="0" lvl="0" indent="0" algn="l" defTabSz="2889250">
            <a:lnSpc>
              <a:spcPct val="90000"/>
            </a:lnSpc>
            <a:spcBef>
              <a:spcPct val="0"/>
            </a:spcBef>
            <a:spcAft>
              <a:spcPct val="35000"/>
            </a:spcAft>
            <a:buNone/>
          </a:pPr>
          <a:r>
            <a:rPr lang="en-US" sz="6500" b="1" kern="1200"/>
            <a:t>SOME BANKS STARTED AS NBFIs</a:t>
          </a:r>
          <a:endParaRPr lang="en-US" sz="6500" kern="1200"/>
        </a:p>
      </dsp:txBody>
      <dsp:txXfrm>
        <a:off x="74249" y="6897374"/>
        <a:ext cx="21210728" cy="1372502"/>
      </dsp:txXfrm>
    </dsp:sp>
    <dsp:sp modelId="{714533BC-FC2E-4FAF-B497-161AD85BEEBF}">
      <dsp:nvSpPr>
        <dsp:cNvPr id="0" name=""/>
        <dsp:cNvSpPr/>
      </dsp:nvSpPr>
      <dsp:spPr>
        <a:xfrm>
          <a:off x="0" y="8344125"/>
          <a:ext cx="21359226" cy="1513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78155" tIns="82550" rIns="462280" bIns="82550" numCol="1" spcCol="1270" anchor="t" anchorCtr="0">
          <a:noAutofit/>
        </a:bodyPr>
        <a:lstStyle/>
        <a:p>
          <a:pPr marL="285750" lvl="1" indent="-285750" algn="l" defTabSz="2266950">
            <a:lnSpc>
              <a:spcPct val="90000"/>
            </a:lnSpc>
            <a:spcBef>
              <a:spcPct val="0"/>
            </a:spcBef>
            <a:spcAft>
              <a:spcPct val="20000"/>
            </a:spcAft>
            <a:buChar char="•"/>
          </a:pPr>
          <a:r>
            <a:rPr lang="en-US" sz="5100" kern="1200"/>
            <a:t>Equity Bank (Kenya), BPR (Rwanda), UBA (Nigeria), Fidelity (Ghana), Bank of Africa (acquisitions or transformation).</a:t>
          </a:r>
        </a:p>
      </dsp:txBody>
      <dsp:txXfrm>
        <a:off x="0" y="8344125"/>
        <a:ext cx="21359226" cy="1513687"/>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7897A0A-DD2D-4348-9D4C-99F9867E5B92}">
      <dsp:nvSpPr>
        <dsp:cNvPr id="0" name=""/>
        <dsp:cNvSpPr/>
      </dsp:nvSpPr>
      <dsp:spPr>
        <a:xfrm>
          <a:off x="0" y="48174"/>
          <a:ext cx="14379356" cy="1170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190500" rIns="190500" bIns="190500" numCol="1" spcCol="1270" anchor="ctr" anchorCtr="0">
          <a:noAutofit/>
        </a:bodyPr>
        <a:lstStyle/>
        <a:p>
          <a:pPr marL="0" lvl="0" indent="0" algn="l" defTabSz="2222500">
            <a:lnSpc>
              <a:spcPct val="90000"/>
            </a:lnSpc>
            <a:spcBef>
              <a:spcPct val="0"/>
            </a:spcBef>
            <a:spcAft>
              <a:spcPct val="35000"/>
            </a:spcAft>
            <a:buNone/>
          </a:pPr>
          <a:r>
            <a:rPr lang="en-US" sz="5000" b="1" kern="1200" dirty="0"/>
            <a:t>Financial Inclusion </a:t>
          </a:r>
          <a:endParaRPr lang="en-US" sz="5000" kern="1200" dirty="0"/>
        </a:p>
      </dsp:txBody>
      <dsp:txXfrm>
        <a:off x="57115" y="105289"/>
        <a:ext cx="14265126" cy="1055770"/>
      </dsp:txXfrm>
    </dsp:sp>
    <dsp:sp modelId="{40FEA2F9-2FE3-409B-9D77-BE7FD0B9D6DD}">
      <dsp:nvSpPr>
        <dsp:cNvPr id="0" name=""/>
        <dsp:cNvSpPr/>
      </dsp:nvSpPr>
      <dsp:spPr>
        <a:xfrm>
          <a:off x="0" y="1362174"/>
          <a:ext cx="14379356" cy="1170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190500" rIns="190500" bIns="190500" numCol="1" spcCol="1270" anchor="ctr" anchorCtr="0">
          <a:noAutofit/>
        </a:bodyPr>
        <a:lstStyle/>
        <a:p>
          <a:pPr marL="0" lvl="0" indent="0" algn="l" defTabSz="2222500">
            <a:lnSpc>
              <a:spcPct val="90000"/>
            </a:lnSpc>
            <a:spcBef>
              <a:spcPct val="0"/>
            </a:spcBef>
            <a:spcAft>
              <a:spcPct val="35000"/>
            </a:spcAft>
            <a:buNone/>
          </a:pPr>
          <a:r>
            <a:rPr lang="en-US" sz="5000" b="1" kern="1200" dirty="0"/>
            <a:t>Support for SMEs &amp; Households </a:t>
          </a:r>
          <a:endParaRPr lang="en-US" sz="5000" kern="1200" dirty="0"/>
        </a:p>
      </dsp:txBody>
      <dsp:txXfrm>
        <a:off x="57115" y="1419289"/>
        <a:ext cx="14265126" cy="1055770"/>
      </dsp:txXfrm>
    </dsp:sp>
    <dsp:sp modelId="{9438B430-D1C7-41E8-8C72-B150D702F05B}">
      <dsp:nvSpPr>
        <dsp:cNvPr id="0" name=""/>
        <dsp:cNvSpPr/>
      </dsp:nvSpPr>
      <dsp:spPr>
        <a:xfrm>
          <a:off x="0" y="2676174"/>
          <a:ext cx="14379356" cy="1170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190500" rIns="190500" bIns="190500" numCol="1" spcCol="1270" anchor="ctr" anchorCtr="0">
          <a:noAutofit/>
        </a:bodyPr>
        <a:lstStyle/>
        <a:p>
          <a:pPr marL="0" lvl="0" indent="0" algn="l" defTabSz="2222500">
            <a:lnSpc>
              <a:spcPct val="90000"/>
            </a:lnSpc>
            <a:spcBef>
              <a:spcPct val="0"/>
            </a:spcBef>
            <a:spcAft>
              <a:spcPct val="35000"/>
            </a:spcAft>
            <a:buNone/>
          </a:pPr>
          <a:r>
            <a:rPr lang="en-US" sz="5000" b="1" kern="1200" dirty="0"/>
            <a:t>Economic Growth </a:t>
          </a:r>
          <a:endParaRPr lang="en-US" sz="5000" kern="1200" dirty="0"/>
        </a:p>
      </dsp:txBody>
      <dsp:txXfrm>
        <a:off x="57115" y="2733289"/>
        <a:ext cx="14265126" cy="1055770"/>
      </dsp:txXfrm>
    </dsp:sp>
    <dsp:sp modelId="{B14DA98A-7FBE-44A3-84E0-A587FA3CA437}">
      <dsp:nvSpPr>
        <dsp:cNvPr id="0" name=""/>
        <dsp:cNvSpPr/>
      </dsp:nvSpPr>
      <dsp:spPr>
        <a:xfrm>
          <a:off x="0" y="3990174"/>
          <a:ext cx="14379356" cy="1170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190500" rIns="190500" bIns="190500" numCol="1" spcCol="1270" anchor="ctr" anchorCtr="0">
          <a:noAutofit/>
        </a:bodyPr>
        <a:lstStyle/>
        <a:p>
          <a:pPr marL="0" lvl="0" indent="0" algn="l" defTabSz="2222500">
            <a:lnSpc>
              <a:spcPct val="90000"/>
            </a:lnSpc>
            <a:spcBef>
              <a:spcPct val="0"/>
            </a:spcBef>
            <a:spcAft>
              <a:spcPct val="35000"/>
            </a:spcAft>
            <a:buNone/>
          </a:pPr>
          <a:r>
            <a:rPr lang="en-US" sz="5000" b="1" kern="1200" dirty="0"/>
            <a:t>Social Improvement</a:t>
          </a:r>
        </a:p>
      </dsp:txBody>
      <dsp:txXfrm>
        <a:off x="57115" y="4047289"/>
        <a:ext cx="14265126" cy="1055770"/>
      </dsp:txXfrm>
    </dsp:sp>
    <dsp:sp modelId="{28749B56-4448-4088-A3A1-27E08C88D42B}">
      <dsp:nvSpPr>
        <dsp:cNvPr id="0" name=""/>
        <dsp:cNvSpPr/>
      </dsp:nvSpPr>
      <dsp:spPr>
        <a:xfrm>
          <a:off x="0" y="5304174"/>
          <a:ext cx="14379356" cy="1170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190500" rIns="190500" bIns="190500" numCol="1" spcCol="1270" anchor="ctr" anchorCtr="0">
          <a:noAutofit/>
        </a:bodyPr>
        <a:lstStyle/>
        <a:p>
          <a:pPr marL="0" lvl="0" indent="0" algn="l" defTabSz="2222500">
            <a:lnSpc>
              <a:spcPct val="90000"/>
            </a:lnSpc>
            <a:spcBef>
              <a:spcPct val="0"/>
            </a:spcBef>
            <a:spcAft>
              <a:spcPct val="35000"/>
            </a:spcAft>
            <a:buNone/>
          </a:pPr>
          <a:r>
            <a:rPr lang="en-US" sz="5000" b="1" kern="1200" dirty="0"/>
            <a:t>Resilience</a:t>
          </a:r>
          <a:r>
            <a:rPr lang="en-US" sz="5000" kern="1200" dirty="0"/>
            <a:t> </a:t>
          </a:r>
        </a:p>
      </dsp:txBody>
      <dsp:txXfrm>
        <a:off x="57115" y="5361289"/>
        <a:ext cx="14265126" cy="1055770"/>
      </dsp:txXfrm>
    </dsp:sp>
    <dsp:sp modelId="{1BC6C6D5-EFEE-4284-AD5D-F25E2A10A584}">
      <dsp:nvSpPr>
        <dsp:cNvPr id="0" name=""/>
        <dsp:cNvSpPr/>
      </dsp:nvSpPr>
      <dsp:spPr>
        <a:xfrm>
          <a:off x="0" y="6618174"/>
          <a:ext cx="14379356" cy="1170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190500" rIns="190500" bIns="190500" numCol="1" spcCol="1270" anchor="ctr" anchorCtr="0">
          <a:noAutofit/>
        </a:bodyPr>
        <a:lstStyle/>
        <a:p>
          <a:pPr marL="0" lvl="0" indent="0" algn="l" defTabSz="2222500">
            <a:lnSpc>
              <a:spcPct val="90000"/>
            </a:lnSpc>
            <a:spcBef>
              <a:spcPct val="0"/>
            </a:spcBef>
            <a:spcAft>
              <a:spcPct val="35000"/>
            </a:spcAft>
            <a:buNone/>
          </a:pPr>
          <a:r>
            <a:rPr lang="en-US" sz="5000" b="1" kern="1200" dirty="0"/>
            <a:t>Environmental Protection</a:t>
          </a:r>
        </a:p>
      </dsp:txBody>
      <dsp:txXfrm>
        <a:off x="57115" y="6675289"/>
        <a:ext cx="14265126" cy="1055770"/>
      </dsp:txXfrm>
    </dsp:sp>
    <dsp:sp modelId="{BAA4C355-F149-48A9-9CD2-76DB83FBF3E5}">
      <dsp:nvSpPr>
        <dsp:cNvPr id="0" name=""/>
        <dsp:cNvSpPr/>
      </dsp:nvSpPr>
      <dsp:spPr>
        <a:xfrm>
          <a:off x="0" y="7932174"/>
          <a:ext cx="14379356" cy="117000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0" tIns="190500" rIns="190500" bIns="190500" numCol="1" spcCol="1270" anchor="ctr" anchorCtr="0">
          <a:noAutofit/>
        </a:bodyPr>
        <a:lstStyle/>
        <a:p>
          <a:pPr marL="0" lvl="0" indent="0" algn="l" defTabSz="2222500">
            <a:lnSpc>
              <a:spcPct val="90000"/>
            </a:lnSpc>
            <a:spcBef>
              <a:spcPct val="0"/>
            </a:spcBef>
            <a:spcAft>
              <a:spcPct val="35000"/>
            </a:spcAft>
            <a:buNone/>
          </a:pPr>
          <a:r>
            <a:rPr lang="en-US" sz="5000" b="1" kern="1200" dirty="0"/>
            <a:t>Education &amp; Health</a:t>
          </a:r>
        </a:p>
      </dsp:txBody>
      <dsp:txXfrm>
        <a:off x="57115" y="7989289"/>
        <a:ext cx="14265126" cy="105577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2AF31E-1D36-4B4C-AA0B-0986BB4AEE3E}">
      <dsp:nvSpPr>
        <dsp:cNvPr id="0" name=""/>
        <dsp:cNvSpPr/>
      </dsp:nvSpPr>
      <dsp:spPr>
        <a:xfrm rot="16200000">
          <a:off x="2999631" y="-2999631"/>
          <a:ext cx="5111200" cy="11110462"/>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2928" tIns="312928" rIns="312928" bIns="312928" numCol="1" spcCol="1270" anchor="ctr" anchorCtr="0">
          <a:noAutofit/>
        </a:bodyPr>
        <a:lstStyle/>
        <a:p>
          <a:pPr marL="0" lvl="0" indent="0" algn="ctr" defTabSz="1955800">
            <a:lnSpc>
              <a:spcPct val="90000"/>
            </a:lnSpc>
            <a:spcBef>
              <a:spcPct val="0"/>
            </a:spcBef>
            <a:spcAft>
              <a:spcPct val="35000"/>
            </a:spcAft>
            <a:buNone/>
          </a:pPr>
          <a:endParaRPr lang="en-US" sz="4400" b="1" kern="1200" dirty="0"/>
        </a:p>
        <a:p>
          <a:pPr marL="0" lvl="0" indent="0" algn="ctr" defTabSz="1955800">
            <a:lnSpc>
              <a:spcPct val="90000"/>
            </a:lnSpc>
            <a:spcBef>
              <a:spcPct val="0"/>
            </a:spcBef>
            <a:spcAft>
              <a:spcPct val="35000"/>
            </a:spcAft>
            <a:buNone/>
          </a:pPr>
          <a:r>
            <a:rPr lang="en-US" sz="6000" b="1" kern="1200" dirty="0"/>
            <a:t>ACCESS</a:t>
          </a:r>
        </a:p>
        <a:p>
          <a:pPr marL="0" lvl="0" indent="0" algn="l" defTabSz="1955800">
            <a:lnSpc>
              <a:spcPct val="90000"/>
            </a:lnSpc>
            <a:spcBef>
              <a:spcPct val="0"/>
            </a:spcBef>
            <a:spcAft>
              <a:spcPct val="35000"/>
            </a:spcAft>
            <a:buNone/>
          </a:pPr>
          <a:r>
            <a:rPr lang="en-US" sz="4400" kern="1200" dirty="0"/>
            <a:t>Ability to use formal financial services, </a:t>
          </a:r>
          <a:r>
            <a:rPr lang="en-US" sz="4400" kern="1200" dirty="0" err="1"/>
            <a:t>ie</a:t>
          </a:r>
          <a:r>
            <a:rPr lang="en-US" sz="4400" kern="1200" dirty="0"/>
            <a:t>. Minimal barriers to opening account. </a:t>
          </a:r>
        </a:p>
        <a:p>
          <a:pPr marL="0" lvl="0" indent="0" algn="l" defTabSz="1955800">
            <a:lnSpc>
              <a:spcPct val="90000"/>
            </a:lnSpc>
            <a:spcBef>
              <a:spcPct val="0"/>
            </a:spcBef>
            <a:spcAft>
              <a:spcPct val="35000"/>
            </a:spcAft>
            <a:buNone/>
          </a:pPr>
          <a:r>
            <a:rPr lang="en-US" sz="4400" kern="1200" dirty="0"/>
            <a:t>Physical proximity</a:t>
          </a:r>
        </a:p>
        <a:p>
          <a:pPr marL="0" lvl="0" indent="0" algn="l" defTabSz="1955800">
            <a:lnSpc>
              <a:spcPct val="90000"/>
            </a:lnSpc>
            <a:spcBef>
              <a:spcPct val="0"/>
            </a:spcBef>
            <a:spcAft>
              <a:spcPct val="35000"/>
            </a:spcAft>
            <a:buNone/>
          </a:pPr>
          <a:r>
            <a:rPr lang="en-US" sz="4400" kern="1200" dirty="0"/>
            <a:t>Affordability</a:t>
          </a:r>
        </a:p>
      </dsp:txBody>
      <dsp:txXfrm rot="5400000">
        <a:off x="0" y="0"/>
        <a:ext cx="11110462" cy="3833400"/>
      </dsp:txXfrm>
    </dsp:sp>
    <dsp:sp modelId="{3FFE27ED-435B-4A51-BB23-AD44D25B864E}">
      <dsp:nvSpPr>
        <dsp:cNvPr id="0" name=""/>
        <dsp:cNvSpPr/>
      </dsp:nvSpPr>
      <dsp:spPr>
        <a:xfrm>
          <a:off x="11110462" y="0"/>
          <a:ext cx="11110462" cy="5111200"/>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12928" tIns="312928" rIns="312928" bIns="312928" numCol="1" spcCol="1270" anchor="ctr" anchorCtr="0">
          <a:noAutofit/>
        </a:bodyPr>
        <a:lstStyle/>
        <a:p>
          <a:pPr marL="0" lvl="0" indent="0" algn="ctr" defTabSz="1955800">
            <a:lnSpc>
              <a:spcPct val="90000"/>
            </a:lnSpc>
            <a:spcBef>
              <a:spcPct val="0"/>
            </a:spcBef>
            <a:spcAft>
              <a:spcPct val="35000"/>
            </a:spcAft>
            <a:buNone/>
          </a:pPr>
          <a:endParaRPr lang="en-US" sz="4400" b="1" kern="1200" dirty="0"/>
        </a:p>
        <a:p>
          <a:pPr marL="0" lvl="0" indent="0" algn="ctr" defTabSz="1955800">
            <a:lnSpc>
              <a:spcPct val="90000"/>
            </a:lnSpc>
            <a:spcBef>
              <a:spcPct val="0"/>
            </a:spcBef>
            <a:spcAft>
              <a:spcPct val="35000"/>
            </a:spcAft>
            <a:buNone/>
          </a:pPr>
          <a:r>
            <a:rPr lang="en-US" sz="6000" b="1" kern="1200" dirty="0"/>
            <a:t>QUALITY</a:t>
          </a:r>
        </a:p>
        <a:p>
          <a:pPr marL="0" lvl="0" indent="0" algn="l" defTabSz="1955800">
            <a:lnSpc>
              <a:spcPct val="90000"/>
            </a:lnSpc>
            <a:spcBef>
              <a:spcPct val="0"/>
            </a:spcBef>
            <a:spcAft>
              <a:spcPct val="35000"/>
            </a:spcAft>
            <a:buFont typeface="Arial" panose="020B0604020202020204" pitchFamily="34" charset="0"/>
            <a:buNone/>
          </a:pPr>
          <a:r>
            <a:rPr lang="en-US" sz="4400" kern="1200" dirty="0"/>
            <a:t>Product attributes match the needs of customers.</a:t>
          </a:r>
        </a:p>
        <a:p>
          <a:pPr marL="0" lvl="0" indent="0" algn="l" defTabSz="1955800">
            <a:lnSpc>
              <a:spcPct val="90000"/>
            </a:lnSpc>
            <a:spcBef>
              <a:spcPct val="0"/>
            </a:spcBef>
            <a:spcAft>
              <a:spcPct val="35000"/>
            </a:spcAft>
            <a:buFont typeface="Arial" panose="020B0604020202020204" pitchFamily="34" charset="0"/>
            <a:buNone/>
          </a:pPr>
          <a:r>
            <a:rPr lang="en-US" sz="4400" kern="1200" dirty="0"/>
            <a:t>Product development considers the needs of customers.</a:t>
          </a:r>
        </a:p>
      </dsp:txBody>
      <dsp:txXfrm>
        <a:off x="11110462" y="0"/>
        <a:ext cx="11110462" cy="3833400"/>
      </dsp:txXfrm>
    </dsp:sp>
    <dsp:sp modelId="{5F3E4B90-CA2B-4FB1-BE22-97AE30AACE31}">
      <dsp:nvSpPr>
        <dsp:cNvPr id="0" name=""/>
        <dsp:cNvSpPr/>
      </dsp:nvSpPr>
      <dsp:spPr>
        <a:xfrm rot="10800000">
          <a:off x="0" y="5111200"/>
          <a:ext cx="11110462" cy="5111200"/>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6720" tIns="426720" rIns="426720" bIns="426720" numCol="1" spcCol="1270" anchor="ctr" anchorCtr="0">
          <a:noAutofit/>
        </a:bodyPr>
        <a:lstStyle/>
        <a:p>
          <a:pPr marL="0" lvl="0" indent="0" algn="ctr" defTabSz="2667000">
            <a:lnSpc>
              <a:spcPct val="90000"/>
            </a:lnSpc>
            <a:spcBef>
              <a:spcPct val="0"/>
            </a:spcBef>
            <a:spcAft>
              <a:spcPct val="35000"/>
            </a:spcAft>
            <a:buNone/>
          </a:pPr>
          <a:r>
            <a:rPr lang="en-US" sz="6000" b="1" kern="1200" dirty="0"/>
            <a:t>USAGE</a:t>
          </a:r>
        </a:p>
        <a:p>
          <a:pPr marL="0" lvl="0" indent="0" algn="l" defTabSz="2667000">
            <a:lnSpc>
              <a:spcPct val="90000"/>
            </a:lnSpc>
            <a:spcBef>
              <a:spcPct val="0"/>
            </a:spcBef>
            <a:spcAft>
              <a:spcPct val="35000"/>
            </a:spcAft>
            <a:buNone/>
          </a:pPr>
          <a:r>
            <a:rPr lang="en-US" sz="4000" kern="1200" dirty="0"/>
            <a:t>Actual usage of financial services &amp; products.</a:t>
          </a:r>
        </a:p>
        <a:p>
          <a:pPr marL="0" lvl="0" indent="0" algn="l" defTabSz="2667000">
            <a:lnSpc>
              <a:spcPct val="90000"/>
            </a:lnSpc>
            <a:spcBef>
              <a:spcPct val="0"/>
            </a:spcBef>
            <a:spcAft>
              <a:spcPct val="35000"/>
            </a:spcAft>
            <a:buNone/>
          </a:pPr>
          <a:r>
            <a:rPr lang="en-US" sz="4000" kern="1200" dirty="0"/>
            <a:t>Regularity</a:t>
          </a:r>
        </a:p>
        <a:p>
          <a:pPr marL="0" lvl="0" indent="0" algn="l" defTabSz="2667000">
            <a:lnSpc>
              <a:spcPct val="90000"/>
            </a:lnSpc>
            <a:spcBef>
              <a:spcPct val="0"/>
            </a:spcBef>
            <a:spcAft>
              <a:spcPct val="35000"/>
            </a:spcAft>
            <a:buNone/>
          </a:pPr>
          <a:r>
            <a:rPr lang="en-US" sz="4000" kern="1200" dirty="0"/>
            <a:t>Frequency</a:t>
          </a:r>
        </a:p>
        <a:p>
          <a:pPr marL="0" lvl="0" indent="0" algn="l" defTabSz="2667000">
            <a:lnSpc>
              <a:spcPct val="90000"/>
            </a:lnSpc>
            <a:spcBef>
              <a:spcPct val="0"/>
            </a:spcBef>
            <a:spcAft>
              <a:spcPct val="35000"/>
            </a:spcAft>
            <a:buNone/>
          </a:pPr>
          <a:r>
            <a:rPr lang="en-US" sz="4000" kern="1200" dirty="0"/>
            <a:t>Length of time used</a:t>
          </a:r>
        </a:p>
        <a:p>
          <a:pPr marL="0" lvl="0" indent="0" algn="l" defTabSz="2667000">
            <a:lnSpc>
              <a:spcPct val="90000"/>
            </a:lnSpc>
            <a:spcBef>
              <a:spcPct val="0"/>
            </a:spcBef>
            <a:spcAft>
              <a:spcPct val="35000"/>
            </a:spcAft>
            <a:buNone/>
          </a:pPr>
          <a:endParaRPr lang="en-US" sz="4000" kern="1200" dirty="0"/>
        </a:p>
      </dsp:txBody>
      <dsp:txXfrm rot="10800000">
        <a:off x="0" y="6389000"/>
        <a:ext cx="11110462" cy="3833400"/>
      </dsp:txXfrm>
    </dsp:sp>
    <dsp:sp modelId="{AF54425C-5248-48D9-9779-7423FCA6399A}">
      <dsp:nvSpPr>
        <dsp:cNvPr id="0" name=""/>
        <dsp:cNvSpPr/>
      </dsp:nvSpPr>
      <dsp:spPr>
        <a:xfrm rot="5400000">
          <a:off x="14110093" y="2111568"/>
          <a:ext cx="5111200" cy="11110462"/>
        </a:xfrm>
        <a:prstGeom prst="round1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26720" tIns="426720" rIns="426720" bIns="426720" numCol="1" spcCol="1270" anchor="ctr" anchorCtr="0">
          <a:noAutofit/>
        </a:bodyPr>
        <a:lstStyle/>
        <a:p>
          <a:pPr marL="0" lvl="0" indent="0" algn="ctr" defTabSz="2667000">
            <a:lnSpc>
              <a:spcPct val="90000"/>
            </a:lnSpc>
            <a:spcBef>
              <a:spcPct val="0"/>
            </a:spcBef>
            <a:spcAft>
              <a:spcPct val="35000"/>
            </a:spcAft>
            <a:buNone/>
          </a:pPr>
          <a:r>
            <a:rPr lang="en-US" sz="6000" b="1" kern="1200" dirty="0"/>
            <a:t>WELFARE</a:t>
          </a:r>
        </a:p>
        <a:p>
          <a:pPr marL="0" lvl="0" indent="0" algn="l" defTabSz="2667000">
            <a:lnSpc>
              <a:spcPct val="90000"/>
            </a:lnSpc>
            <a:spcBef>
              <a:spcPct val="0"/>
            </a:spcBef>
            <a:spcAft>
              <a:spcPct val="35000"/>
            </a:spcAft>
            <a:buNone/>
          </a:pPr>
          <a:r>
            <a:rPr lang="en-US" sz="4000" kern="1200" dirty="0"/>
            <a:t>Effect on the livelihoods of the customers</a:t>
          </a:r>
        </a:p>
        <a:p>
          <a:pPr marL="0" lvl="0" indent="0" algn="l" defTabSz="2667000">
            <a:lnSpc>
              <a:spcPct val="90000"/>
            </a:lnSpc>
            <a:spcBef>
              <a:spcPct val="0"/>
            </a:spcBef>
            <a:spcAft>
              <a:spcPct val="35000"/>
            </a:spcAft>
            <a:buNone/>
          </a:pPr>
          <a:r>
            <a:rPr lang="en-US" sz="4000" kern="1200" dirty="0"/>
            <a:t>Welfare/consumption</a:t>
          </a:r>
        </a:p>
        <a:p>
          <a:pPr marL="0" lvl="0" indent="0" algn="l" defTabSz="2667000">
            <a:lnSpc>
              <a:spcPct val="90000"/>
            </a:lnSpc>
            <a:spcBef>
              <a:spcPct val="0"/>
            </a:spcBef>
            <a:spcAft>
              <a:spcPct val="35000"/>
            </a:spcAft>
            <a:buNone/>
          </a:pPr>
          <a:r>
            <a:rPr lang="en-US" sz="4000" kern="1200" dirty="0"/>
            <a:t>Personal/business productivity</a:t>
          </a:r>
        </a:p>
        <a:p>
          <a:pPr marL="0" lvl="0" indent="0" algn="l" defTabSz="2667000">
            <a:lnSpc>
              <a:spcPct val="90000"/>
            </a:lnSpc>
            <a:spcBef>
              <a:spcPct val="0"/>
            </a:spcBef>
            <a:spcAft>
              <a:spcPct val="35000"/>
            </a:spcAft>
            <a:buNone/>
          </a:pPr>
          <a:endParaRPr lang="en-US" sz="4000" kern="1200" dirty="0"/>
        </a:p>
        <a:p>
          <a:pPr marL="0" lvl="0" indent="0" algn="l" defTabSz="2667000">
            <a:lnSpc>
              <a:spcPct val="90000"/>
            </a:lnSpc>
            <a:spcBef>
              <a:spcPct val="0"/>
            </a:spcBef>
            <a:spcAft>
              <a:spcPct val="35000"/>
            </a:spcAft>
            <a:buNone/>
          </a:pPr>
          <a:endParaRPr lang="en-US" sz="4000" kern="1200" dirty="0"/>
        </a:p>
        <a:p>
          <a:pPr marL="0" lvl="0" indent="0" algn="l" defTabSz="2667000">
            <a:lnSpc>
              <a:spcPct val="90000"/>
            </a:lnSpc>
            <a:spcBef>
              <a:spcPct val="0"/>
            </a:spcBef>
            <a:spcAft>
              <a:spcPct val="35000"/>
            </a:spcAft>
            <a:buNone/>
          </a:pPr>
          <a:endParaRPr lang="en-US" sz="4000" kern="1200" dirty="0"/>
        </a:p>
      </dsp:txBody>
      <dsp:txXfrm rot="-5400000">
        <a:off x="11110462" y="6388999"/>
        <a:ext cx="11110462" cy="3833400"/>
      </dsp:txXfrm>
    </dsp:sp>
    <dsp:sp modelId="{6D29C86B-1109-4A20-87E1-C285AB9A7F8B}">
      <dsp:nvSpPr>
        <dsp:cNvPr id="0" name=""/>
        <dsp:cNvSpPr/>
      </dsp:nvSpPr>
      <dsp:spPr>
        <a:xfrm>
          <a:off x="7777323" y="4180003"/>
          <a:ext cx="6666277" cy="1862393"/>
        </a:xfrm>
        <a:prstGeom prst="roundRect">
          <a:avLst/>
        </a:prstGeom>
        <a:solidFill>
          <a:srgbClr val="92D05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7640" tIns="167640" rIns="167640" bIns="167640" numCol="1" spcCol="1270" anchor="ctr" anchorCtr="0">
          <a:noAutofit/>
        </a:bodyPr>
        <a:lstStyle/>
        <a:p>
          <a:pPr marL="0" lvl="0" indent="0" algn="ctr" defTabSz="1955800">
            <a:lnSpc>
              <a:spcPct val="90000"/>
            </a:lnSpc>
            <a:spcBef>
              <a:spcPct val="0"/>
            </a:spcBef>
            <a:spcAft>
              <a:spcPct val="35000"/>
            </a:spcAft>
            <a:buNone/>
          </a:pPr>
          <a:r>
            <a:rPr lang="en-US" sz="4400" b="1" kern="1200" dirty="0">
              <a:solidFill>
                <a:schemeClr val="bg2"/>
              </a:solidFill>
            </a:rPr>
            <a:t>FINANCIAL INCLUSION</a:t>
          </a:r>
        </a:p>
      </dsp:txBody>
      <dsp:txXfrm>
        <a:off x="7868238" y="4270918"/>
        <a:ext cx="6484447" cy="1680563"/>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jpeg>
</file>

<file path=ppt/media/image2.sv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png>
</file>

<file path=ppt/media/image5.svg>
</file>

<file path=ppt/media/image6.png>
</file>

<file path=ppt/media/image7.sv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C7158-3EDA-D449-8D0F-DA0A67645948}" type="datetimeFigureOut">
              <a:rPr lang="en-US" smtClean="0"/>
              <a:t>4/11/2025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E28C9E-AFDC-3345-9ED4-F0F60104F264}" type="slidenum">
              <a:rPr lang="en-US" smtClean="0"/>
              <a:t>‹#›</a:t>
            </a:fld>
            <a:endParaRPr lang="en-US"/>
          </a:p>
        </p:txBody>
      </p:sp>
    </p:spTree>
    <p:extLst>
      <p:ext uri="{BB962C8B-B14F-4D97-AF65-F5344CB8AC3E}">
        <p14:creationId xmlns:p14="http://schemas.microsoft.com/office/powerpoint/2010/main" val="159097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spcBef>
                <a:spcPts val="1372"/>
              </a:spcBef>
              <a:spcAft>
                <a:spcPts val="1029"/>
              </a:spcAft>
              <a:buNone/>
            </a:pPr>
            <a:r>
              <a:rPr lang="en-US" b="1" i="0" dirty="0">
                <a:solidFill>
                  <a:srgbClr val="404040"/>
                </a:solidFill>
                <a:effectLst/>
                <a:latin typeface="DeepSeek-CJK-patch"/>
              </a:rPr>
              <a:t>Why Did These MFIs Transition into Banks?</a:t>
            </a:r>
            <a:endParaRPr lang="en-US" b="0" i="0" dirty="0">
              <a:solidFill>
                <a:srgbClr val="404040"/>
              </a:solidFill>
              <a:effectLst/>
              <a:latin typeface="DeepSeek-CJK-patch"/>
            </a:endParaRPr>
          </a:p>
          <a:p>
            <a:pPr algn="l">
              <a:lnSpc>
                <a:spcPts val="2143"/>
              </a:lnSpc>
              <a:spcBef>
                <a:spcPts val="1029"/>
              </a:spcBef>
              <a:spcAft>
                <a:spcPts val="1029"/>
              </a:spcAft>
              <a:buFont typeface="+mj-lt"/>
              <a:buAutoNum type="arabicPeriod"/>
            </a:pPr>
            <a:r>
              <a:rPr lang="en-US" b="1" i="0" dirty="0">
                <a:solidFill>
                  <a:srgbClr val="404040"/>
                </a:solidFill>
                <a:effectLst/>
                <a:latin typeface="DeepSeek-CJK-patch"/>
              </a:rPr>
              <a:t>Growing Customer Base</a:t>
            </a:r>
            <a:r>
              <a:rPr lang="en-US" b="0" i="0" dirty="0">
                <a:solidFill>
                  <a:srgbClr val="404040"/>
                </a:solidFill>
                <a:effectLst/>
                <a:latin typeface="DeepSeek-CJK-patch"/>
              </a:rPr>
              <a:t> – Successful MFIs attracted more depositors, requiring a banking license.</a:t>
            </a:r>
          </a:p>
          <a:p>
            <a:pPr algn="l">
              <a:lnSpc>
                <a:spcPts val="2143"/>
              </a:lnSpc>
              <a:spcBef>
                <a:spcPts val="300"/>
              </a:spcBef>
              <a:spcAft>
                <a:spcPts val="1029"/>
              </a:spcAft>
              <a:buFont typeface="+mj-lt"/>
              <a:buAutoNum type="arabicPeriod"/>
            </a:pPr>
            <a:r>
              <a:rPr lang="en-US" b="1" i="0" dirty="0">
                <a:solidFill>
                  <a:srgbClr val="404040"/>
                </a:solidFill>
                <a:effectLst/>
                <a:latin typeface="DeepSeek-CJK-patch"/>
              </a:rPr>
              <a:t>Regulatory Upgrades</a:t>
            </a:r>
            <a:r>
              <a:rPr lang="en-US" b="0" i="0" dirty="0">
                <a:solidFill>
                  <a:srgbClr val="404040"/>
                </a:solidFill>
                <a:effectLst/>
                <a:latin typeface="DeepSeek-CJK-patch"/>
              </a:rPr>
              <a:t> – Some countries allowed strong MFIs to convert into banks (e.g., Kenya, Nigeria).</a:t>
            </a:r>
          </a:p>
          <a:p>
            <a:pPr algn="l">
              <a:lnSpc>
                <a:spcPts val="2143"/>
              </a:lnSpc>
              <a:spcBef>
                <a:spcPts val="300"/>
              </a:spcBef>
              <a:spcAft>
                <a:spcPts val="1029"/>
              </a:spcAft>
              <a:buFont typeface="+mj-lt"/>
              <a:buAutoNum type="arabicPeriod"/>
            </a:pPr>
            <a:r>
              <a:rPr lang="en-US" b="1" i="0" dirty="0">
                <a:solidFill>
                  <a:srgbClr val="404040"/>
                </a:solidFill>
                <a:effectLst/>
                <a:latin typeface="DeepSeek-CJK-patch"/>
              </a:rPr>
              <a:t>Access to Cheaper Funding</a:t>
            </a:r>
            <a:r>
              <a:rPr lang="en-US" b="0" i="0" dirty="0">
                <a:solidFill>
                  <a:srgbClr val="404040"/>
                </a:solidFill>
                <a:effectLst/>
                <a:latin typeface="DeepSeek-CJK-patch"/>
              </a:rPr>
              <a:t> – Banks can take deposits and access interbank markets, unlike MFIs.</a:t>
            </a:r>
          </a:p>
          <a:p>
            <a:pPr algn="l">
              <a:lnSpc>
                <a:spcPts val="2143"/>
              </a:lnSpc>
              <a:spcBef>
                <a:spcPts val="300"/>
              </a:spcBef>
              <a:spcAft>
                <a:spcPts val="1029"/>
              </a:spcAft>
              <a:buFont typeface="+mj-lt"/>
              <a:buAutoNum type="arabicPeriod"/>
            </a:pPr>
            <a:r>
              <a:rPr lang="en-US" b="1" i="0" dirty="0">
                <a:solidFill>
                  <a:srgbClr val="404040"/>
                </a:solidFill>
                <a:effectLst/>
                <a:latin typeface="DeepSeek-CJK-patch"/>
              </a:rPr>
              <a:t>Expanded Services</a:t>
            </a:r>
            <a:r>
              <a:rPr lang="en-US" b="0" i="0" dirty="0">
                <a:solidFill>
                  <a:srgbClr val="404040"/>
                </a:solidFill>
                <a:effectLst/>
                <a:latin typeface="DeepSeek-CJK-patch"/>
              </a:rPr>
              <a:t> – Becoming a bank allowed them to offer more products (loans, forex, trade finance).</a:t>
            </a:r>
          </a:p>
          <a:p>
            <a:endParaRPr lang="en-US" dirty="0"/>
          </a:p>
        </p:txBody>
      </p:sp>
      <p:sp>
        <p:nvSpPr>
          <p:cNvPr id="4" name="Slide Number Placeholder 3"/>
          <p:cNvSpPr>
            <a:spLocks noGrp="1"/>
          </p:cNvSpPr>
          <p:nvPr>
            <p:ph type="sldNum" sz="quarter" idx="5"/>
          </p:nvPr>
        </p:nvSpPr>
        <p:spPr/>
        <p:txBody>
          <a:bodyPr/>
          <a:lstStyle/>
          <a:p>
            <a:fld id="{90E28C9E-AFDC-3345-9ED4-F0F60104F264}" type="slidenum">
              <a:rPr lang="en-US" smtClean="0"/>
              <a:t>8</a:t>
            </a:fld>
            <a:endParaRPr lang="en-US"/>
          </a:p>
        </p:txBody>
      </p:sp>
    </p:spTree>
    <p:extLst>
      <p:ext uri="{BB962C8B-B14F-4D97-AF65-F5344CB8AC3E}">
        <p14:creationId xmlns:p14="http://schemas.microsoft.com/office/powerpoint/2010/main" val="38238127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i="0" dirty="0">
                <a:solidFill>
                  <a:srgbClr val="404040"/>
                </a:solidFill>
                <a:effectLst/>
                <a:latin typeface="DeepSeek-CJK-patch"/>
              </a:rPr>
              <a:t>UNSGSA</a:t>
            </a:r>
            <a:r>
              <a:rPr lang="en-US" b="0" i="0" dirty="0">
                <a:solidFill>
                  <a:srgbClr val="404040"/>
                </a:solidFill>
                <a:effectLst/>
                <a:latin typeface="DeepSeek-CJK-patch"/>
              </a:rPr>
              <a:t> stands for </a:t>
            </a:r>
            <a:r>
              <a:rPr lang="en-US" b="1" i="0" dirty="0">
                <a:solidFill>
                  <a:srgbClr val="404040"/>
                </a:solidFill>
                <a:effectLst/>
                <a:latin typeface="DeepSeek-CJK-patch"/>
              </a:rPr>
              <a:t>United Nations Secretary-General’s Special Advocate for Inclusive Finance for Development</a:t>
            </a:r>
            <a:endParaRPr lang="en-US" dirty="0"/>
          </a:p>
        </p:txBody>
      </p:sp>
      <p:sp>
        <p:nvSpPr>
          <p:cNvPr id="4" name="Slide Number Placeholder 3"/>
          <p:cNvSpPr>
            <a:spLocks noGrp="1"/>
          </p:cNvSpPr>
          <p:nvPr>
            <p:ph type="sldNum" sz="quarter" idx="5"/>
          </p:nvPr>
        </p:nvSpPr>
        <p:spPr/>
        <p:txBody>
          <a:bodyPr/>
          <a:lstStyle/>
          <a:p>
            <a:fld id="{90E28C9E-AFDC-3345-9ED4-F0F60104F264}" type="slidenum">
              <a:rPr lang="en-US" smtClean="0"/>
              <a:t>16</a:t>
            </a:fld>
            <a:endParaRPr lang="en-US"/>
          </a:p>
        </p:txBody>
      </p:sp>
    </p:spTree>
    <p:extLst>
      <p:ext uri="{BB962C8B-B14F-4D97-AF65-F5344CB8AC3E}">
        <p14:creationId xmlns:p14="http://schemas.microsoft.com/office/powerpoint/2010/main" val="390821719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7.svg"/><Relationship Id="rId2" Type="http://schemas.openxmlformats.org/officeDocument/2006/relationships/image" Target="../media/image1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tx2"/>
        </a:solidFill>
        <a:effectLst/>
      </p:bgPr>
    </p:bg>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4A7613BF-2D1B-E5FE-648E-B75A4709693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7253040" y="655341"/>
            <a:ext cx="32272690" cy="16136345"/>
          </a:xfrm>
          <a:prstGeom prst="rect">
            <a:avLst/>
          </a:prstGeom>
        </p:spPr>
      </p:pic>
      <p:sp>
        <p:nvSpPr>
          <p:cNvPr id="2" name="Title 1"/>
          <p:cNvSpPr>
            <a:spLocks noGrp="1"/>
          </p:cNvSpPr>
          <p:nvPr>
            <p:ph type="ctrTitle"/>
          </p:nvPr>
        </p:nvSpPr>
        <p:spPr>
          <a:xfrm>
            <a:off x="1695847" y="2389386"/>
            <a:ext cx="12286060" cy="5669243"/>
          </a:xfrm>
        </p:spPr>
        <p:txBody>
          <a:bodyPr anchor="b"/>
          <a:lstStyle>
            <a:lvl1pPr algn="l">
              <a:defRPr sz="120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695847" y="8435371"/>
            <a:ext cx="12286060" cy="2310326"/>
          </a:xfrm>
        </p:spPr>
        <p:txBody>
          <a:bodyPr/>
          <a:lstStyle>
            <a:lvl1pPr marL="0" indent="0" algn="l">
              <a:buNone/>
              <a:defRPr sz="4801">
                <a:solidFill>
                  <a:schemeClr val="accent4">
                    <a:lumMod val="60000"/>
                    <a:lumOff val="40000"/>
                  </a:schemeClr>
                </a:solidFill>
              </a:defRPr>
            </a:lvl1pPr>
            <a:lvl2pPr marL="914393" indent="0" algn="ctr">
              <a:buNone/>
              <a:defRPr sz="4001"/>
            </a:lvl2pPr>
            <a:lvl3pPr marL="1828785" indent="0" algn="ctr">
              <a:buNone/>
              <a:defRPr sz="3600"/>
            </a:lvl3pPr>
            <a:lvl4pPr marL="2743178" indent="0" algn="ctr">
              <a:buNone/>
              <a:defRPr sz="3200"/>
            </a:lvl4pPr>
            <a:lvl5pPr marL="3657569" indent="0" algn="ctr">
              <a:buNone/>
              <a:defRPr sz="3200"/>
            </a:lvl5pPr>
            <a:lvl6pPr marL="4571962" indent="0" algn="ctr">
              <a:buNone/>
              <a:defRPr sz="3200"/>
            </a:lvl6pPr>
            <a:lvl7pPr marL="5486354" indent="0" algn="ctr">
              <a:buNone/>
              <a:defRPr sz="3200"/>
            </a:lvl7pPr>
            <a:lvl8pPr marL="6400747" indent="0" algn="ctr">
              <a:buNone/>
              <a:defRPr sz="3200"/>
            </a:lvl8pPr>
            <a:lvl9pPr marL="7315138" indent="0" algn="ctr">
              <a:buNone/>
              <a:defRPr sz="3200"/>
            </a:lvl9pPr>
          </a:lstStyle>
          <a:p>
            <a:r>
              <a:rPr lang="en-US" dirty="0"/>
              <a:t>Click to edit Master subtitle style</a:t>
            </a: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0AF9D7A-5BEE-9245-944A-197F51D542D9}" type="slidenum">
              <a:rPr lang="en-US" smtClean="0"/>
              <a:pPr/>
              <a:t>‹#›</a:t>
            </a:fld>
            <a:endParaRPr lang="en-US" dirty="0"/>
          </a:p>
        </p:txBody>
      </p:sp>
      <p:sp>
        <p:nvSpPr>
          <p:cNvPr id="16" name="Oval 15">
            <a:extLst>
              <a:ext uri="{FF2B5EF4-FFF2-40B4-BE49-F238E27FC236}">
                <a16:creationId xmlns:a16="http://schemas.microsoft.com/office/drawing/2014/main" id="{A0C5D54B-A58F-EC4D-AA02-F28EF11FB1FD}"/>
              </a:ext>
            </a:extLst>
          </p:cNvPr>
          <p:cNvSpPr>
            <a:spLocks noChangeAspect="1"/>
          </p:cNvSpPr>
          <p:nvPr userDrawn="1"/>
        </p:nvSpPr>
        <p:spPr>
          <a:xfrm>
            <a:off x="17603758" y="1202241"/>
            <a:ext cx="5122167" cy="5122167"/>
          </a:xfrm>
          <a:prstGeom prst="ellipse">
            <a:avLst/>
          </a:prstGeom>
          <a:noFill/>
          <a:ln w="1016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7" name="Oval 16">
            <a:extLst>
              <a:ext uri="{FF2B5EF4-FFF2-40B4-BE49-F238E27FC236}">
                <a16:creationId xmlns:a16="http://schemas.microsoft.com/office/drawing/2014/main" id="{E2DB51D0-EFE0-9143-AB1E-054D0CA220CB}"/>
              </a:ext>
            </a:extLst>
          </p:cNvPr>
          <p:cNvSpPr>
            <a:spLocks noChangeAspect="1"/>
          </p:cNvSpPr>
          <p:nvPr userDrawn="1"/>
        </p:nvSpPr>
        <p:spPr>
          <a:xfrm>
            <a:off x="20014720" y="8787053"/>
            <a:ext cx="2711205" cy="2711205"/>
          </a:xfrm>
          <a:prstGeom prst="ellipse">
            <a:avLst/>
          </a:prstGeom>
          <a:noFill/>
          <a:ln w="1016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8" name="Oval 7">
            <a:extLst>
              <a:ext uri="{FF2B5EF4-FFF2-40B4-BE49-F238E27FC236}">
                <a16:creationId xmlns:a16="http://schemas.microsoft.com/office/drawing/2014/main" id="{5464FADD-FB9D-29FE-BD5A-68E5EC6AE612}"/>
              </a:ext>
            </a:extLst>
          </p:cNvPr>
          <p:cNvSpPr/>
          <p:nvPr userDrawn="1"/>
        </p:nvSpPr>
        <p:spPr>
          <a:xfrm>
            <a:off x="15123517" y="3117984"/>
            <a:ext cx="7132073" cy="7132072"/>
          </a:xfrm>
          <a:prstGeom prst="ellipse">
            <a:avLst/>
          </a:prstGeom>
          <a:blipFill>
            <a:blip r:embed="rId4"/>
            <a:stretch>
              <a:fillRect/>
            </a:stretch>
          </a:blipFill>
          <a:ln w="101600">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spTree>
    <p:extLst>
      <p:ext uri="{BB962C8B-B14F-4D97-AF65-F5344CB8AC3E}">
        <p14:creationId xmlns:p14="http://schemas.microsoft.com/office/powerpoint/2010/main" val="2047265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9A39A-FC91-8A6A-C87C-76BFFC2906AD}"/>
              </a:ext>
            </a:extLst>
          </p:cNvPr>
          <p:cNvSpPr/>
          <p:nvPr userDrawn="1"/>
        </p:nvSpPr>
        <p:spPr>
          <a:xfrm>
            <a:off x="0" y="2"/>
            <a:ext cx="24387175" cy="6031149"/>
          </a:xfrm>
          <a:prstGeom prst="rect">
            <a:avLst/>
          </a:prstGeom>
          <a:gradFill>
            <a:gsLst>
              <a:gs pos="90000">
                <a:schemeClr val="accent1"/>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Graphic 10">
            <a:extLst>
              <a:ext uri="{FF2B5EF4-FFF2-40B4-BE49-F238E27FC236}">
                <a16:creationId xmlns:a16="http://schemas.microsoft.com/office/drawing/2014/main" id="{CED4BF61-4FF0-ACF1-ECFE-225C5334944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8" name="Round Single Corner Rectangle 7">
            <a:extLst>
              <a:ext uri="{FF2B5EF4-FFF2-40B4-BE49-F238E27FC236}">
                <a16:creationId xmlns:a16="http://schemas.microsoft.com/office/drawing/2014/main" id="{BAF3B689-0EFA-A28F-1699-EB4B3E2343E0}"/>
              </a:ext>
            </a:extLst>
          </p:cNvPr>
          <p:cNvSpPr/>
          <p:nvPr userDrawn="1"/>
        </p:nvSpPr>
        <p:spPr>
          <a:xfrm>
            <a:off x="0" y="564206"/>
            <a:ext cx="20116800" cy="5466945"/>
          </a:xfrm>
          <a:prstGeom prst="round1Rect">
            <a:avLst>
              <a:gd name="adj" fmla="val 35919"/>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1676619" y="730251"/>
            <a:ext cx="14506882" cy="3199190"/>
          </a:xfrm>
        </p:spPr>
        <p:txBody>
          <a:bodyPr/>
          <a:lstStyle/>
          <a:p>
            <a:r>
              <a:rPr lang="en-US" dirty="0"/>
              <a:t>This is a Title Block</a:t>
            </a:r>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10" name="Picture Placeholder 10">
            <a:extLst>
              <a:ext uri="{FF2B5EF4-FFF2-40B4-BE49-F238E27FC236}">
                <a16:creationId xmlns:a16="http://schemas.microsoft.com/office/drawing/2014/main" id="{92825178-299A-B2A3-5A46-8992C2BC48AD}"/>
              </a:ext>
            </a:extLst>
          </p:cNvPr>
          <p:cNvSpPr>
            <a:spLocks noGrp="1"/>
          </p:cNvSpPr>
          <p:nvPr>
            <p:ph type="pic" sz="quarter" idx="13"/>
          </p:nvPr>
        </p:nvSpPr>
        <p:spPr>
          <a:xfrm>
            <a:off x="16056507" y="3929441"/>
            <a:ext cx="7617876" cy="7617876"/>
          </a:xfrm>
          <a:prstGeom prst="ellipse">
            <a:avLst/>
          </a:prstGeom>
          <a:solidFill>
            <a:schemeClr val="bg1"/>
          </a:solidFill>
          <a:ln w="101600">
            <a:solidFill>
              <a:schemeClr val="accent2"/>
            </a:solidFill>
          </a:ln>
          <a:effectLst>
            <a:outerShdw blurRad="635000" sx="102000" sy="102000" algn="ctr" rotWithShape="0">
              <a:schemeClr val="accent2">
                <a:alpha val="10005"/>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800">
                <a:solidFill>
                  <a:schemeClr val="lt1"/>
                </a:solidFill>
              </a:defRPr>
            </a:lvl1pPr>
          </a:lstStyle>
          <a:p>
            <a:pPr marL="0" lvl="0" algn="ctr" defTabSz="457196"/>
            <a:endParaRPr lang="en-US" dirty="0"/>
          </a:p>
        </p:txBody>
      </p:sp>
      <p:sp>
        <p:nvSpPr>
          <p:cNvPr id="13" name="Content Placeholder 2">
            <a:extLst>
              <a:ext uri="{FF2B5EF4-FFF2-40B4-BE49-F238E27FC236}">
                <a16:creationId xmlns:a16="http://schemas.microsoft.com/office/drawing/2014/main" id="{42163B6E-7C1E-778A-BFE8-BCDA06ABC382}"/>
              </a:ext>
            </a:extLst>
          </p:cNvPr>
          <p:cNvSpPr>
            <a:spLocks noGrp="1"/>
          </p:cNvSpPr>
          <p:nvPr>
            <p:ph idx="1"/>
          </p:nvPr>
        </p:nvSpPr>
        <p:spPr>
          <a:xfrm>
            <a:off x="1676619" y="4292602"/>
            <a:ext cx="14506882" cy="7663527"/>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Graphic 12">
            <a:extLst>
              <a:ext uri="{FF2B5EF4-FFF2-40B4-BE49-F238E27FC236}">
                <a16:creationId xmlns:a16="http://schemas.microsoft.com/office/drawing/2014/main" id="{690681E4-2A40-4210-7FEC-140E57A51BCC}"/>
              </a:ext>
            </a:extLst>
          </p:cNvPr>
          <p:cNvPicPr>
            <a:picLocks noChangeAspect="1"/>
          </p:cNvPicPr>
          <p:nvPr userDrawn="1"/>
        </p:nvPicPr>
        <p:blipFill>
          <a:blip r:embed="rId4"/>
          <a:srcRect/>
          <a:stretch/>
        </p:blipFill>
        <p:spPr>
          <a:xfrm>
            <a:off x="21261012" y="564204"/>
            <a:ext cx="2413370" cy="2413370"/>
          </a:xfrm>
          <a:prstGeom prst="rect">
            <a:avLst/>
          </a:prstGeom>
          <a:effectLst>
            <a:glow rad="101600">
              <a:schemeClr val="accent1">
                <a:alpha val="15000"/>
              </a:schemeClr>
            </a:glow>
          </a:effectLst>
        </p:spPr>
      </p:pic>
    </p:spTree>
    <p:extLst>
      <p:ext uri="{BB962C8B-B14F-4D97-AF65-F5344CB8AC3E}">
        <p14:creationId xmlns:p14="http://schemas.microsoft.com/office/powerpoint/2010/main" val="2353106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and Content 2">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9A39A-FC91-8A6A-C87C-76BFFC2906AD}"/>
              </a:ext>
            </a:extLst>
          </p:cNvPr>
          <p:cNvSpPr/>
          <p:nvPr userDrawn="1"/>
        </p:nvSpPr>
        <p:spPr>
          <a:xfrm>
            <a:off x="0" y="-41564"/>
            <a:ext cx="24387175" cy="6031149"/>
          </a:xfrm>
          <a:prstGeom prst="rect">
            <a:avLst/>
          </a:prstGeom>
          <a:gradFill>
            <a:gsLst>
              <a:gs pos="88000">
                <a:schemeClr val="tx1"/>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Graphic 10">
            <a:extLst>
              <a:ext uri="{FF2B5EF4-FFF2-40B4-BE49-F238E27FC236}">
                <a16:creationId xmlns:a16="http://schemas.microsoft.com/office/drawing/2014/main" id="{CED4BF61-4FF0-ACF1-ECFE-225C5334944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8" name="Round Single Corner Rectangle 7">
            <a:extLst>
              <a:ext uri="{FF2B5EF4-FFF2-40B4-BE49-F238E27FC236}">
                <a16:creationId xmlns:a16="http://schemas.microsoft.com/office/drawing/2014/main" id="{BAF3B689-0EFA-A28F-1699-EB4B3E2343E0}"/>
              </a:ext>
            </a:extLst>
          </p:cNvPr>
          <p:cNvSpPr/>
          <p:nvPr userDrawn="1"/>
        </p:nvSpPr>
        <p:spPr>
          <a:xfrm>
            <a:off x="0" y="564206"/>
            <a:ext cx="20116800" cy="5466945"/>
          </a:xfrm>
          <a:prstGeom prst="round1Rect">
            <a:avLst>
              <a:gd name="adj" fmla="val 35919"/>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1676619" y="730251"/>
            <a:ext cx="14506882" cy="3199190"/>
          </a:xfrm>
        </p:spPr>
        <p:txBody>
          <a:bodyPr/>
          <a:lstStyle/>
          <a:p>
            <a:r>
              <a:rPr lang="en-US" dirty="0"/>
              <a:t>This is a Title Block</a:t>
            </a:r>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10" name="Picture Placeholder 10">
            <a:extLst>
              <a:ext uri="{FF2B5EF4-FFF2-40B4-BE49-F238E27FC236}">
                <a16:creationId xmlns:a16="http://schemas.microsoft.com/office/drawing/2014/main" id="{92825178-299A-B2A3-5A46-8992C2BC48AD}"/>
              </a:ext>
            </a:extLst>
          </p:cNvPr>
          <p:cNvSpPr>
            <a:spLocks noGrp="1"/>
          </p:cNvSpPr>
          <p:nvPr>
            <p:ph type="pic" sz="quarter" idx="13"/>
          </p:nvPr>
        </p:nvSpPr>
        <p:spPr>
          <a:xfrm>
            <a:off x="16056507" y="3929441"/>
            <a:ext cx="7617876" cy="7617876"/>
          </a:xfrm>
          <a:prstGeom prst="ellipse">
            <a:avLst/>
          </a:prstGeom>
          <a:solidFill>
            <a:schemeClr val="bg1"/>
          </a:solidFill>
          <a:ln w="101600">
            <a:solidFill>
              <a:schemeClr val="accent5"/>
            </a:solidFill>
          </a:ln>
          <a:effectLst>
            <a:outerShdw blurRad="635000" sx="102000" sy="102000" algn="ctr" rotWithShape="0">
              <a:schemeClr val="accent2">
                <a:alpha val="10005"/>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800">
                <a:solidFill>
                  <a:schemeClr val="lt1"/>
                </a:solidFill>
              </a:defRPr>
            </a:lvl1pPr>
          </a:lstStyle>
          <a:p>
            <a:pPr marL="0" lvl="0" algn="ctr" defTabSz="457196"/>
            <a:endParaRPr lang="en-US" dirty="0"/>
          </a:p>
        </p:txBody>
      </p:sp>
      <p:sp>
        <p:nvSpPr>
          <p:cNvPr id="4" name="Content Placeholder 2">
            <a:extLst>
              <a:ext uri="{FF2B5EF4-FFF2-40B4-BE49-F238E27FC236}">
                <a16:creationId xmlns:a16="http://schemas.microsoft.com/office/drawing/2014/main" id="{3FA7DF4B-A6ED-A587-02C0-73833950018B}"/>
              </a:ext>
            </a:extLst>
          </p:cNvPr>
          <p:cNvSpPr>
            <a:spLocks noGrp="1"/>
          </p:cNvSpPr>
          <p:nvPr>
            <p:ph idx="1"/>
          </p:nvPr>
        </p:nvSpPr>
        <p:spPr>
          <a:xfrm>
            <a:off x="1676619" y="4292602"/>
            <a:ext cx="14506882" cy="7663527"/>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Graphic 12">
            <a:extLst>
              <a:ext uri="{FF2B5EF4-FFF2-40B4-BE49-F238E27FC236}">
                <a16:creationId xmlns:a16="http://schemas.microsoft.com/office/drawing/2014/main" id="{826C3CF9-FF37-28F5-8B74-78C127748390}"/>
              </a:ext>
            </a:extLst>
          </p:cNvPr>
          <p:cNvPicPr>
            <a:picLocks noChangeAspect="1"/>
          </p:cNvPicPr>
          <p:nvPr userDrawn="1"/>
        </p:nvPicPr>
        <p:blipFill>
          <a:blip r:embed="rId4"/>
          <a:srcRect/>
          <a:stretch/>
        </p:blipFill>
        <p:spPr>
          <a:xfrm>
            <a:off x="21261012" y="564204"/>
            <a:ext cx="2413370" cy="2413370"/>
          </a:xfrm>
          <a:prstGeom prst="rect">
            <a:avLst/>
          </a:prstGeom>
          <a:effectLst>
            <a:glow rad="101600">
              <a:schemeClr val="accent1">
                <a:alpha val="15000"/>
              </a:schemeClr>
            </a:glow>
          </a:effectLst>
        </p:spPr>
      </p:pic>
    </p:spTree>
    <p:extLst>
      <p:ext uri="{BB962C8B-B14F-4D97-AF65-F5344CB8AC3E}">
        <p14:creationId xmlns:p14="http://schemas.microsoft.com/office/powerpoint/2010/main" val="2431532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Title and Content 2">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9A39A-FC91-8A6A-C87C-76BFFC2906AD}"/>
              </a:ext>
            </a:extLst>
          </p:cNvPr>
          <p:cNvSpPr/>
          <p:nvPr userDrawn="1"/>
        </p:nvSpPr>
        <p:spPr>
          <a:xfrm>
            <a:off x="0" y="-41564"/>
            <a:ext cx="24387175" cy="6031149"/>
          </a:xfrm>
          <a:prstGeom prst="rect">
            <a:avLst/>
          </a:prstGeom>
          <a:gradFill>
            <a:gsLst>
              <a:gs pos="88000">
                <a:schemeClr val="accent4"/>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Graphic 10">
            <a:extLst>
              <a:ext uri="{FF2B5EF4-FFF2-40B4-BE49-F238E27FC236}">
                <a16:creationId xmlns:a16="http://schemas.microsoft.com/office/drawing/2014/main" id="{CED4BF61-4FF0-ACF1-ECFE-225C5334944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8" name="Round Single Corner Rectangle 7">
            <a:extLst>
              <a:ext uri="{FF2B5EF4-FFF2-40B4-BE49-F238E27FC236}">
                <a16:creationId xmlns:a16="http://schemas.microsoft.com/office/drawing/2014/main" id="{BAF3B689-0EFA-A28F-1699-EB4B3E2343E0}"/>
              </a:ext>
            </a:extLst>
          </p:cNvPr>
          <p:cNvSpPr/>
          <p:nvPr userDrawn="1"/>
        </p:nvSpPr>
        <p:spPr>
          <a:xfrm>
            <a:off x="0" y="564206"/>
            <a:ext cx="20116800" cy="5466945"/>
          </a:xfrm>
          <a:prstGeom prst="round1Rect">
            <a:avLst>
              <a:gd name="adj" fmla="val 35919"/>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1676619" y="730251"/>
            <a:ext cx="14506882" cy="3199190"/>
          </a:xfrm>
        </p:spPr>
        <p:txBody>
          <a:bodyPr/>
          <a:lstStyle/>
          <a:p>
            <a:r>
              <a:rPr lang="en-US" dirty="0"/>
              <a:t>This is a Title Block</a:t>
            </a:r>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10" name="Picture Placeholder 10">
            <a:extLst>
              <a:ext uri="{FF2B5EF4-FFF2-40B4-BE49-F238E27FC236}">
                <a16:creationId xmlns:a16="http://schemas.microsoft.com/office/drawing/2014/main" id="{92825178-299A-B2A3-5A46-8992C2BC48AD}"/>
              </a:ext>
            </a:extLst>
          </p:cNvPr>
          <p:cNvSpPr>
            <a:spLocks noGrp="1"/>
          </p:cNvSpPr>
          <p:nvPr>
            <p:ph type="pic" sz="quarter" idx="13"/>
          </p:nvPr>
        </p:nvSpPr>
        <p:spPr>
          <a:xfrm>
            <a:off x="16056507" y="3929441"/>
            <a:ext cx="7617876" cy="7617876"/>
          </a:xfrm>
          <a:prstGeom prst="ellipse">
            <a:avLst/>
          </a:prstGeom>
          <a:solidFill>
            <a:schemeClr val="bg1"/>
          </a:solidFill>
          <a:ln w="101600">
            <a:solidFill>
              <a:schemeClr val="accent3"/>
            </a:solidFill>
          </a:ln>
          <a:effectLst>
            <a:outerShdw blurRad="635000" sx="102000" sy="102000" algn="ctr" rotWithShape="0">
              <a:schemeClr val="accent2">
                <a:alpha val="10005"/>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800">
                <a:solidFill>
                  <a:schemeClr val="lt1"/>
                </a:solidFill>
              </a:defRPr>
            </a:lvl1pPr>
          </a:lstStyle>
          <a:p>
            <a:pPr marL="0" lvl="0" algn="ctr" defTabSz="457196"/>
            <a:endParaRPr lang="en-US" dirty="0"/>
          </a:p>
        </p:txBody>
      </p:sp>
      <p:sp>
        <p:nvSpPr>
          <p:cNvPr id="4" name="Content Placeholder 2">
            <a:extLst>
              <a:ext uri="{FF2B5EF4-FFF2-40B4-BE49-F238E27FC236}">
                <a16:creationId xmlns:a16="http://schemas.microsoft.com/office/drawing/2014/main" id="{822B85B7-3465-27BF-8DD3-9AFFA01990F4}"/>
              </a:ext>
            </a:extLst>
          </p:cNvPr>
          <p:cNvSpPr>
            <a:spLocks noGrp="1"/>
          </p:cNvSpPr>
          <p:nvPr>
            <p:ph idx="1"/>
          </p:nvPr>
        </p:nvSpPr>
        <p:spPr>
          <a:xfrm>
            <a:off x="1676619" y="4292602"/>
            <a:ext cx="14506882" cy="7663527"/>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Graphic 12">
            <a:extLst>
              <a:ext uri="{FF2B5EF4-FFF2-40B4-BE49-F238E27FC236}">
                <a16:creationId xmlns:a16="http://schemas.microsoft.com/office/drawing/2014/main" id="{E864098C-9A8C-3D6A-C634-BF7A8C77A1F9}"/>
              </a:ext>
            </a:extLst>
          </p:cNvPr>
          <p:cNvPicPr>
            <a:picLocks noChangeAspect="1"/>
          </p:cNvPicPr>
          <p:nvPr userDrawn="1"/>
        </p:nvPicPr>
        <p:blipFill>
          <a:blip r:embed="rId4"/>
          <a:srcRect/>
          <a:stretch/>
        </p:blipFill>
        <p:spPr>
          <a:xfrm>
            <a:off x="21261012" y="564204"/>
            <a:ext cx="2413370" cy="2413370"/>
          </a:xfrm>
          <a:prstGeom prst="rect">
            <a:avLst/>
          </a:prstGeom>
          <a:effectLst>
            <a:glow rad="101600">
              <a:schemeClr val="accent1">
                <a:alpha val="15000"/>
              </a:schemeClr>
            </a:glow>
          </a:effectLst>
        </p:spPr>
      </p:pic>
    </p:spTree>
    <p:extLst>
      <p:ext uri="{BB962C8B-B14F-4D97-AF65-F5344CB8AC3E}">
        <p14:creationId xmlns:p14="http://schemas.microsoft.com/office/powerpoint/2010/main" val="2394866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itle and Content 2">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9A39A-FC91-8A6A-C87C-76BFFC2906AD}"/>
              </a:ext>
            </a:extLst>
          </p:cNvPr>
          <p:cNvSpPr/>
          <p:nvPr userDrawn="1"/>
        </p:nvSpPr>
        <p:spPr>
          <a:xfrm>
            <a:off x="0" y="-41564"/>
            <a:ext cx="24387175" cy="6031149"/>
          </a:xfrm>
          <a:prstGeom prst="rect">
            <a:avLst/>
          </a:prstGeom>
          <a:gradFill>
            <a:gsLst>
              <a:gs pos="88000">
                <a:schemeClr val="accent3"/>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Graphic 10">
            <a:extLst>
              <a:ext uri="{FF2B5EF4-FFF2-40B4-BE49-F238E27FC236}">
                <a16:creationId xmlns:a16="http://schemas.microsoft.com/office/drawing/2014/main" id="{CED4BF61-4FF0-ACF1-ECFE-225C5334944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8" name="Round Single Corner Rectangle 7">
            <a:extLst>
              <a:ext uri="{FF2B5EF4-FFF2-40B4-BE49-F238E27FC236}">
                <a16:creationId xmlns:a16="http://schemas.microsoft.com/office/drawing/2014/main" id="{BAF3B689-0EFA-A28F-1699-EB4B3E2343E0}"/>
              </a:ext>
            </a:extLst>
          </p:cNvPr>
          <p:cNvSpPr/>
          <p:nvPr userDrawn="1"/>
        </p:nvSpPr>
        <p:spPr>
          <a:xfrm>
            <a:off x="0" y="564206"/>
            <a:ext cx="20116800" cy="5466945"/>
          </a:xfrm>
          <a:prstGeom prst="round1Rect">
            <a:avLst>
              <a:gd name="adj" fmla="val 35919"/>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1676619" y="730251"/>
            <a:ext cx="14506882" cy="3199190"/>
          </a:xfrm>
        </p:spPr>
        <p:txBody>
          <a:bodyPr/>
          <a:lstStyle/>
          <a:p>
            <a:r>
              <a:rPr lang="en-US" dirty="0"/>
              <a:t>This is a Title Block</a:t>
            </a:r>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10" name="Picture Placeholder 10">
            <a:extLst>
              <a:ext uri="{FF2B5EF4-FFF2-40B4-BE49-F238E27FC236}">
                <a16:creationId xmlns:a16="http://schemas.microsoft.com/office/drawing/2014/main" id="{92825178-299A-B2A3-5A46-8992C2BC48AD}"/>
              </a:ext>
            </a:extLst>
          </p:cNvPr>
          <p:cNvSpPr>
            <a:spLocks noGrp="1"/>
          </p:cNvSpPr>
          <p:nvPr>
            <p:ph type="pic" sz="quarter" idx="13"/>
          </p:nvPr>
        </p:nvSpPr>
        <p:spPr>
          <a:xfrm>
            <a:off x="16056507" y="3929441"/>
            <a:ext cx="7617876" cy="7617876"/>
          </a:xfrm>
          <a:prstGeom prst="ellipse">
            <a:avLst/>
          </a:prstGeom>
          <a:solidFill>
            <a:schemeClr val="bg1"/>
          </a:solidFill>
          <a:ln w="101600">
            <a:solidFill>
              <a:schemeClr val="accent4"/>
            </a:solidFill>
          </a:ln>
          <a:effectLst>
            <a:outerShdw blurRad="635000" sx="102000" sy="102000" algn="ctr" rotWithShape="0">
              <a:schemeClr val="accent2">
                <a:alpha val="10005"/>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800">
                <a:solidFill>
                  <a:schemeClr val="lt1"/>
                </a:solidFill>
              </a:defRPr>
            </a:lvl1pPr>
          </a:lstStyle>
          <a:p>
            <a:pPr marL="0" lvl="0" algn="ctr" defTabSz="457196"/>
            <a:endParaRPr lang="en-US" dirty="0"/>
          </a:p>
        </p:txBody>
      </p:sp>
      <p:sp>
        <p:nvSpPr>
          <p:cNvPr id="4" name="Content Placeholder 2">
            <a:extLst>
              <a:ext uri="{FF2B5EF4-FFF2-40B4-BE49-F238E27FC236}">
                <a16:creationId xmlns:a16="http://schemas.microsoft.com/office/drawing/2014/main" id="{02C2E2EB-D299-1DAF-D616-D6E6B5C28B98}"/>
              </a:ext>
            </a:extLst>
          </p:cNvPr>
          <p:cNvSpPr>
            <a:spLocks noGrp="1"/>
          </p:cNvSpPr>
          <p:nvPr>
            <p:ph idx="1"/>
          </p:nvPr>
        </p:nvSpPr>
        <p:spPr>
          <a:xfrm>
            <a:off x="1676619" y="4292602"/>
            <a:ext cx="14506882" cy="7663527"/>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Graphic 12">
            <a:extLst>
              <a:ext uri="{FF2B5EF4-FFF2-40B4-BE49-F238E27FC236}">
                <a16:creationId xmlns:a16="http://schemas.microsoft.com/office/drawing/2014/main" id="{2E98BEDD-8503-50FA-C912-40F9FCF62EDA}"/>
              </a:ext>
            </a:extLst>
          </p:cNvPr>
          <p:cNvPicPr>
            <a:picLocks noChangeAspect="1"/>
          </p:cNvPicPr>
          <p:nvPr userDrawn="1"/>
        </p:nvPicPr>
        <p:blipFill>
          <a:blip r:embed="rId4"/>
          <a:srcRect/>
          <a:stretch/>
        </p:blipFill>
        <p:spPr>
          <a:xfrm>
            <a:off x="21261012" y="564204"/>
            <a:ext cx="2413370" cy="2413370"/>
          </a:xfrm>
          <a:prstGeom prst="rect">
            <a:avLst/>
          </a:prstGeom>
          <a:effectLst>
            <a:glow rad="101600">
              <a:schemeClr val="accent1">
                <a:alpha val="15000"/>
              </a:schemeClr>
            </a:glow>
          </a:effectLst>
        </p:spPr>
      </p:pic>
    </p:spTree>
    <p:extLst>
      <p:ext uri="{BB962C8B-B14F-4D97-AF65-F5344CB8AC3E}">
        <p14:creationId xmlns:p14="http://schemas.microsoft.com/office/powerpoint/2010/main" val="28434580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Title and Content 2">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9A39A-FC91-8A6A-C87C-76BFFC2906AD}"/>
              </a:ext>
            </a:extLst>
          </p:cNvPr>
          <p:cNvSpPr/>
          <p:nvPr userDrawn="1"/>
        </p:nvSpPr>
        <p:spPr>
          <a:xfrm>
            <a:off x="0" y="-41564"/>
            <a:ext cx="24387175" cy="6031149"/>
          </a:xfrm>
          <a:prstGeom prst="rect">
            <a:avLst/>
          </a:prstGeom>
          <a:gradFill>
            <a:gsLst>
              <a:gs pos="88000">
                <a:schemeClr val="accent5"/>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Graphic 10">
            <a:extLst>
              <a:ext uri="{FF2B5EF4-FFF2-40B4-BE49-F238E27FC236}">
                <a16:creationId xmlns:a16="http://schemas.microsoft.com/office/drawing/2014/main" id="{CED4BF61-4FF0-ACF1-ECFE-225C5334944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8" name="Round Single Corner Rectangle 7">
            <a:extLst>
              <a:ext uri="{FF2B5EF4-FFF2-40B4-BE49-F238E27FC236}">
                <a16:creationId xmlns:a16="http://schemas.microsoft.com/office/drawing/2014/main" id="{BAF3B689-0EFA-A28F-1699-EB4B3E2343E0}"/>
              </a:ext>
            </a:extLst>
          </p:cNvPr>
          <p:cNvSpPr/>
          <p:nvPr userDrawn="1"/>
        </p:nvSpPr>
        <p:spPr>
          <a:xfrm>
            <a:off x="0" y="564206"/>
            <a:ext cx="20116800" cy="5466945"/>
          </a:xfrm>
          <a:prstGeom prst="round1Rect">
            <a:avLst>
              <a:gd name="adj" fmla="val 35919"/>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1676619" y="730251"/>
            <a:ext cx="14506882" cy="3199190"/>
          </a:xfrm>
        </p:spPr>
        <p:txBody>
          <a:bodyPr/>
          <a:lstStyle/>
          <a:p>
            <a:r>
              <a:rPr lang="en-US" dirty="0"/>
              <a:t>This is a Title Block</a:t>
            </a:r>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10" name="Picture Placeholder 10">
            <a:extLst>
              <a:ext uri="{FF2B5EF4-FFF2-40B4-BE49-F238E27FC236}">
                <a16:creationId xmlns:a16="http://schemas.microsoft.com/office/drawing/2014/main" id="{92825178-299A-B2A3-5A46-8992C2BC48AD}"/>
              </a:ext>
            </a:extLst>
          </p:cNvPr>
          <p:cNvSpPr>
            <a:spLocks noGrp="1"/>
          </p:cNvSpPr>
          <p:nvPr>
            <p:ph type="pic" sz="quarter" idx="13"/>
          </p:nvPr>
        </p:nvSpPr>
        <p:spPr>
          <a:xfrm>
            <a:off x="16056507" y="3929441"/>
            <a:ext cx="7617876" cy="7617876"/>
          </a:xfrm>
          <a:prstGeom prst="ellipse">
            <a:avLst/>
          </a:prstGeom>
          <a:solidFill>
            <a:schemeClr val="bg1"/>
          </a:solidFill>
          <a:ln w="101600">
            <a:solidFill>
              <a:schemeClr val="tx1"/>
            </a:solidFill>
          </a:ln>
          <a:effectLst>
            <a:outerShdw blurRad="635000" sx="102000" sy="102000" algn="ctr" rotWithShape="0">
              <a:schemeClr val="accent2">
                <a:alpha val="10005"/>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800">
                <a:solidFill>
                  <a:schemeClr val="lt1"/>
                </a:solidFill>
              </a:defRPr>
            </a:lvl1pPr>
          </a:lstStyle>
          <a:p>
            <a:pPr marL="0" lvl="0" algn="ctr" defTabSz="457196"/>
            <a:endParaRPr lang="en-US" dirty="0"/>
          </a:p>
        </p:txBody>
      </p:sp>
      <p:sp>
        <p:nvSpPr>
          <p:cNvPr id="4" name="Content Placeholder 2">
            <a:extLst>
              <a:ext uri="{FF2B5EF4-FFF2-40B4-BE49-F238E27FC236}">
                <a16:creationId xmlns:a16="http://schemas.microsoft.com/office/drawing/2014/main" id="{DDF4ACD9-D5B8-5469-2C70-9378E059CEF9}"/>
              </a:ext>
            </a:extLst>
          </p:cNvPr>
          <p:cNvSpPr>
            <a:spLocks noGrp="1"/>
          </p:cNvSpPr>
          <p:nvPr>
            <p:ph idx="1"/>
          </p:nvPr>
        </p:nvSpPr>
        <p:spPr>
          <a:xfrm>
            <a:off x="1676619" y="4292602"/>
            <a:ext cx="14506882" cy="7663527"/>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Graphic 12">
            <a:extLst>
              <a:ext uri="{FF2B5EF4-FFF2-40B4-BE49-F238E27FC236}">
                <a16:creationId xmlns:a16="http://schemas.microsoft.com/office/drawing/2014/main" id="{0870C4AA-79B6-6963-3EFD-E66CE7D096EB}"/>
              </a:ext>
            </a:extLst>
          </p:cNvPr>
          <p:cNvPicPr>
            <a:picLocks noChangeAspect="1"/>
          </p:cNvPicPr>
          <p:nvPr userDrawn="1"/>
        </p:nvPicPr>
        <p:blipFill>
          <a:blip r:embed="rId4"/>
          <a:srcRect/>
          <a:stretch/>
        </p:blipFill>
        <p:spPr>
          <a:xfrm>
            <a:off x="21261012" y="564204"/>
            <a:ext cx="2413370" cy="2413370"/>
          </a:xfrm>
          <a:prstGeom prst="rect">
            <a:avLst/>
          </a:prstGeom>
          <a:effectLst>
            <a:glow rad="101600">
              <a:schemeClr val="accent1">
                <a:alpha val="15000"/>
              </a:schemeClr>
            </a:glow>
          </a:effectLst>
        </p:spPr>
      </p:pic>
    </p:spTree>
    <p:extLst>
      <p:ext uri="{BB962C8B-B14F-4D97-AF65-F5344CB8AC3E}">
        <p14:creationId xmlns:p14="http://schemas.microsoft.com/office/powerpoint/2010/main" val="17197418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1">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63917" y="4191415"/>
            <a:ext cx="21033938" cy="4933537"/>
          </a:xfrm>
        </p:spPr>
        <p:txBody>
          <a:bodyPr anchor="b"/>
          <a:lstStyle>
            <a:lvl1pPr>
              <a:defRPr sz="12000">
                <a:solidFill>
                  <a:schemeClr val="bg1"/>
                </a:solidFill>
              </a:defRPr>
            </a:lvl1pPr>
          </a:lstStyle>
          <a:p>
            <a:r>
              <a:rPr lang="en-US" dirty="0"/>
              <a:t>This is a Section</a:t>
            </a:r>
            <a:br>
              <a:rPr lang="en-US" dirty="0"/>
            </a:br>
            <a:r>
              <a:rPr lang="en-US" dirty="0"/>
              <a:t>Title Block</a:t>
            </a:r>
          </a:p>
        </p:txBody>
      </p:sp>
      <p:sp>
        <p:nvSpPr>
          <p:cNvPr id="3" name="Text Placeholder 2"/>
          <p:cNvSpPr>
            <a:spLocks noGrp="1"/>
          </p:cNvSpPr>
          <p:nvPr>
            <p:ph type="body" idx="1" hasCustomPrompt="1"/>
          </p:nvPr>
        </p:nvSpPr>
        <p:spPr>
          <a:xfrm>
            <a:off x="1663917" y="9178927"/>
            <a:ext cx="21033938" cy="2777200"/>
          </a:xfrm>
        </p:spPr>
        <p:txBody>
          <a:bodyPr/>
          <a:lstStyle>
            <a:lvl1pPr marL="0" indent="0">
              <a:buNone/>
              <a:defRPr sz="4801">
                <a:solidFill>
                  <a:schemeClr val="accent4">
                    <a:lumMod val="60000"/>
                    <a:lumOff val="40000"/>
                  </a:schemeClr>
                </a:solidFill>
              </a:defRPr>
            </a:lvl1pPr>
            <a:lvl2pPr marL="914393" indent="0">
              <a:buNone/>
              <a:defRPr sz="4001">
                <a:solidFill>
                  <a:schemeClr val="tx1">
                    <a:tint val="75000"/>
                  </a:schemeClr>
                </a:solidFill>
              </a:defRPr>
            </a:lvl2pPr>
            <a:lvl3pPr marL="1828785" indent="0">
              <a:buNone/>
              <a:defRPr sz="3600">
                <a:solidFill>
                  <a:schemeClr val="tx1">
                    <a:tint val="75000"/>
                  </a:schemeClr>
                </a:solidFill>
              </a:defRPr>
            </a:lvl3pPr>
            <a:lvl4pPr marL="2743178" indent="0">
              <a:buNone/>
              <a:defRPr sz="3200">
                <a:solidFill>
                  <a:schemeClr val="tx1">
                    <a:tint val="75000"/>
                  </a:schemeClr>
                </a:solidFill>
              </a:defRPr>
            </a:lvl4pPr>
            <a:lvl5pPr marL="3657569" indent="0">
              <a:buNone/>
              <a:defRPr sz="3200">
                <a:solidFill>
                  <a:schemeClr val="tx1">
                    <a:tint val="75000"/>
                  </a:schemeClr>
                </a:solidFill>
              </a:defRPr>
            </a:lvl5pPr>
            <a:lvl6pPr marL="4571962" indent="0">
              <a:buNone/>
              <a:defRPr sz="3200">
                <a:solidFill>
                  <a:schemeClr val="tx1">
                    <a:tint val="75000"/>
                  </a:schemeClr>
                </a:solidFill>
              </a:defRPr>
            </a:lvl6pPr>
            <a:lvl7pPr marL="5486354" indent="0">
              <a:buNone/>
              <a:defRPr sz="3200">
                <a:solidFill>
                  <a:schemeClr val="tx1">
                    <a:tint val="75000"/>
                  </a:schemeClr>
                </a:solidFill>
              </a:defRPr>
            </a:lvl7pPr>
            <a:lvl8pPr marL="6400747" indent="0">
              <a:buNone/>
              <a:defRPr sz="3200">
                <a:solidFill>
                  <a:schemeClr val="tx1">
                    <a:tint val="75000"/>
                  </a:schemeClr>
                </a:solidFill>
              </a:defRPr>
            </a:lvl8pPr>
            <a:lvl9pPr marL="7315138" indent="0">
              <a:buNone/>
              <a:defRPr sz="3200">
                <a:solidFill>
                  <a:schemeClr val="tx1">
                    <a:tint val="75000"/>
                  </a:schemeClr>
                </a:solidFill>
              </a:defRPr>
            </a:lvl9pPr>
          </a:lstStyle>
          <a:p>
            <a:pPr lvl="0"/>
            <a:r>
              <a:rPr lang="en-US" dirty="0"/>
              <a:t>This is a Subtitle Block</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8" name="Graphic 7">
            <a:extLst>
              <a:ext uri="{FF2B5EF4-FFF2-40B4-BE49-F238E27FC236}">
                <a16:creationId xmlns:a16="http://schemas.microsoft.com/office/drawing/2014/main" id="{A0F50DAE-20D4-E15F-1566-8B21A91387FA}"/>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25599" y="-5334572"/>
            <a:ext cx="26824696" cy="13412348"/>
          </a:xfrm>
          <a:prstGeom prst="rect">
            <a:avLst/>
          </a:prstGeom>
        </p:spPr>
      </p:pic>
      <p:pic>
        <p:nvPicPr>
          <p:cNvPr id="4" name="Graphic 14">
            <a:extLst>
              <a:ext uri="{FF2B5EF4-FFF2-40B4-BE49-F238E27FC236}">
                <a16:creationId xmlns:a16="http://schemas.microsoft.com/office/drawing/2014/main" id="{3975784A-A064-093A-067F-5584E33E5BB5}"/>
              </a:ext>
            </a:extLst>
          </p:cNvPr>
          <p:cNvPicPr>
            <a:picLocks noChangeAspect="1"/>
          </p:cNvPicPr>
          <p:nvPr userDrawn="1"/>
        </p:nvPicPr>
        <p:blipFill>
          <a:blip r:embed="rId4"/>
          <a:srcRect/>
          <a:stretch/>
        </p:blipFill>
        <p:spPr>
          <a:xfrm>
            <a:off x="19508990" y="761995"/>
            <a:ext cx="3348739" cy="3348739"/>
          </a:xfrm>
          <a:prstGeom prst="rect">
            <a:avLst/>
          </a:prstGeom>
        </p:spPr>
      </p:pic>
    </p:spTree>
    <p:extLst>
      <p:ext uri="{BB962C8B-B14F-4D97-AF65-F5344CB8AC3E}">
        <p14:creationId xmlns:p14="http://schemas.microsoft.com/office/powerpoint/2010/main" val="26080961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Header 1">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663917" y="4191415"/>
            <a:ext cx="21033938" cy="4933537"/>
          </a:xfrm>
        </p:spPr>
        <p:txBody>
          <a:bodyPr anchor="b"/>
          <a:lstStyle>
            <a:lvl1pPr>
              <a:defRPr sz="12000">
                <a:solidFill>
                  <a:schemeClr val="tx2"/>
                </a:solidFill>
              </a:defRPr>
            </a:lvl1pPr>
          </a:lstStyle>
          <a:p>
            <a:r>
              <a:rPr lang="en-US" dirty="0"/>
              <a:t>This is a Section</a:t>
            </a:r>
            <a:br>
              <a:rPr lang="en-US" dirty="0"/>
            </a:br>
            <a:r>
              <a:rPr lang="en-US" dirty="0"/>
              <a:t>Title Block</a:t>
            </a:r>
          </a:p>
        </p:txBody>
      </p:sp>
      <p:sp>
        <p:nvSpPr>
          <p:cNvPr id="3" name="Text Placeholder 2"/>
          <p:cNvSpPr>
            <a:spLocks noGrp="1"/>
          </p:cNvSpPr>
          <p:nvPr>
            <p:ph type="body" idx="1" hasCustomPrompt="1"/>
          </p:nvPr>
        </p:nvSpPr>
        <p:spPr>
          <a:xfrm>
            <a:off x="1663917" y="9178927"/>
            <a:ext cx="21033938" cy="2777200"/>
          </a:xfrm>
        </p:spPr>
        <p:txBody>
          <a:bodyPr/>
          <a:lstStyle>
            <a:lvl1pPr marL="0" indent="0">
              <a:buNone/>
              <a:defRPr sz="4801">
                <a:solidFill>
                  <a:schemeClr val="accent2"/>
                </a:solidFill>
              </a:defRPr>
            </a:lvl1pPr>
            <a:lvl2pPr marL="914393" indent="0">
              <a:buNone/>
              <a:defRPr sz="4001">
                <a:solidFill>
                  <a:schemeClr val="tx1">
                    <a:tint val="75000"/>
                  </a:schemeClr>
                </a:solidFill>
              </a:defRPr>
            </a:lvl2pPr>
            <a:lvl3pPr marL="1828785" indent="0">
              <a:buNone/>
              <a:defRPr sz="3600">
                <a:solidFill>
                  <a:schemeClr val="tx1">
                    <a:tint val="75000"/>
                  </a:schemeClr>
                </a:solidFill>
              </a:defRPr>
            </a:lvl3pPr>
            <a:lvl4pPr marL="2743178" indent="0">
              <a:buNone/>
              <a:defRPr sz="3200">
                <a:solidFill>
                  <a:schemeClr val="tx1">
                    <a:tint val="75000"/>
                  </a:schemeClr>
                </a:solidFill>
              </a:defRPr>
            </a:lvl4pPr>
            <a:lvl5pPr marL="3657569" indent="0">
              <a:buNone/>
              <a:defRPr sz="3200">
                <a:solidFill>
                  <a:schemeClr val="tx1">
                    <a:tint val="75000"/>
                  </a:schemeClr>
                </a:solidFill>
              </a:defRPr>
            </a:lvl5pPr>
            <a:lvl6pPr marL="4571962" indent="0">
              <a:buNone/>
              <a:defRPr sz="3200">
                <a:solidFill>
                  <a:schemeClr val="tx1">
                    <a:tint val="75000"/>
                  </a:schemeClr>
                </a:solidFill>
              </a:defRPr>
            </a:lvl6pPr>
            <a:lvl7pPr marL="5486354" indent="0">
              <a:buNone/>
              <a:defRPr sz="3200">
                <a:solidFill>
                  <a:schemeClr val="tx1">
                    <a:tint val="75000"/>
                  </a:schemeClr>
                </a:solidFill>
              </a:defRPr>
            </a:lvl7pPr>
            <a:lvl8pPr marL="6400747" indent="0">
              <a:buNone/>
              <a:defRPr sz="3200">
                <a:solidFill>
                  <a:schemeClr val="tx1">
                    <a:tint val="75000"/>
                  </a:schemeClr>
                </a:solidFill>
              </a:defRPr>
            </a:lvl8pPr>
            <a:lvl9pPr marL="7315138" indent="0">
              <a:buNone/>
              <a:defRPr sz="3200">
                <a:solidFill>
                  <a:schemeClr val="tx1">
                    <a:tint val="75000"/>
                  </a:schemeClr>
                </a:solidFill>
              </a:defRPr>
            </a:lvl9pPr>
          </a:lstStyle>
          <a:p>
            <a:pPr lvl="0"/>
            <a:r>
              <a:rPr lang="en-US" dirty="0"/>
              <a:t>This is a Subtitle Block</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8" name="Graphic 7">
            <a:extLst>
              <a:ext uri="{FF2B5EF4-FFF2-40B4-BE49-F238E27FC236}">
                <a16:creationId xmlns:a16="http://schemas.microsoft.com/office/drawing/2014/main" id="{A0F50DAE-20D4-E15F-1566-8B21A91387FA}"/>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1625599" y="-5334572"/>
            <a:ext cx="26824696" cy="13412348"/>
          </a:xfrm>
          <a:prstGeom prst="rect">
            <a:avLst/>
          </a:prstGeom>
        </p:spPr>
      </p:pic>
      <p:pic>
        <p:nvPicPr>
          <p:cNvPr id="7" name="Graphic 14">
            <a:extLst>
              <a:ext uri="{FF2B5EF4-FFF2-40B4-BE49-F238E27FC236}">
                <a16:creationId xmlns:a16="http://schemas.microsoft.com/office/drawing/2014/main" id="{199F50A6-D8AB-EDD3-D048-CC0149C4D418}"/>
              </a:ext>
            </a:extLst>
          </p:cNvPr>
          <p:cNvPicPr>
            <a:picLocks noChangeAspect="1"/>
          </p:cNvPicPr>
          <p:nvPr userDrawn="1"/>
        </p:nvPicPr>
        <p:blipFill>
          <a:blip r:embed="rId4"/>
          <a:srcRect/>
          <a:stretch/>
        </p:blipFill>
        <p:spPr>
          <a:xfrm>
            <a:off x="19508990" y="761995"/>
            <a:ext cx="3348739" cy="3348739"/>
          </a:xfrm>
          <a:prstGeom prst="rect">
            <a:avLst/>
          </a:prstGeom>
        </p:spPr>
      </p:pic>
    </p:spTree>
    <p:extLst>
      <p:ext uri="{BB962C8B-B14F-4D97-AF65-F5344CB8AC3E}">
        <p14:creationId xmlns:p14="http://schemas.microsoft.com/office/powerpoint/2010/main" val="4527048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2" name="Title 1"/>
          <p:cNvSpPr>
            <a:spLocks noGrp="1"/>
          </p:cNvSpPr>
          <p:nvPr>
            <p:ph type="title"/>
          </p:nvPr>
        </p:nvSpPr>
        <p:spPr>
          <a:xfrm>
            <a:off x="1676620" y="730251"/>
            <a:ext cx="18295802" cy="2651126"/>
          </a:xfrm>
        </p:spPr>
        <p:txBody>
          <a:bodyPr/>
          <a:lstStyle/>
          <a:p>
            <a:r>
              <a:rPr lang="en-US"/>
              <a:t>Click to edit Master 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sp>
        <p:nvSpPr>
          <p:cNvPr id="8" name="Content Placeholder 2">
            <a:extLst>
              <a:ext uri="{FF2B5EF4-FFF2-40B4-BE49-F238E27FC236}">
                <a16:creationId xmlns:a16="http://schemas.microsoft.com/office/drawing/2014/main" id="{EFB91033-4430-3FA2-FF98-0BE1EB68D4AB}"/>
              </a:ext>
            </a:extLst>
          </p:cNvPr>
          <p:cNvSpPr>
            <a:spLocks noGrp="1"/>
          </p:cNvSpPr>
          <p:nvPr>
            <p:ph idx="1"/>
          </p:nvPr>
        </p:nvSpPr>
        <p:spPr>
          <a:xfrm>
            <a:off x="1676619" y="3651252"/>
            <a:ext cx="21033938" cy="8304877"/>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Graphic 12">
            <a:extLst>
              <a:ext uri="{FF2B5EF4-FFF2-40B4-BE49-F238E27FC236}">
                <a16:creationId xmlns:a16="http://schemas.microsoft.com/office/drawing/2014/main" id="{10EB706D-3426-4EC9-8D2F-42050FF815D1}"/>
              </a:ext>
            </a:extLst>
          </p:cNvPr>
          <p:cNvPicPr>
            <a:picLocks noChangeAspect="1"/>
          </p:cNvPicPr>
          <p:nvPr userDrawn="1"/>
        </p:nvPicPr>
        <p:blipFill>
          <a:blip r:embed="rId2"/>
          <a:srcRect/>
          <a:stretch/>
        </p:blipFill>
        <p:spPr>
          <a:xfrm>
            <a:off x="20297187" y="901042"/>
            <a:ext cx="2413370" cy="2413370"/>
          </a:xfrm>
          <a:prstGeom prst="rect">
            <a:avLst/>
          </a:prstGeom>
        </p:spPr>
      </p:pic>
    </p:spTree>
    <p:extLst>
      <p:ext uri="{BB962C8B-B14F-4D97-AF65-F5344CB8AC3E}">
        <p14:creationId xmlns:p14="http://schemas.microsoft.com/office/powerpoint/2010/main" val="23413727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1_Title Only">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76620" y="730251"/>
            <a:ext cx="18295802" cy="2651126"/>
          </a:xfrm>
        </p:spPr>
        <p:txBody>
          <a:bodyPr/>
          <a:lstStyle>
            <a:lvl1pPr>
              <a:defRPr>
                <a:solidFill>
                  <a:schemeClr val="bg2"/>
                </a:solidFill>
              </a:defRPr>
            </a:lvl1pPr>
          </a:lstStyle>
          <a:p>
            <a:r>
              <a:rPr lang="en-US" dirty="0"/>
              <a:t>Click to edit Master title style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AF9D7A-5BEE-9245-944A-197F51D542D9}" type="slidenum">
              <a:rPr lang="en-US" smtClean="0"/>
              <a:t>‹#›</a:t>
            </a:fld>
            <a:endParaRPr lang="en-US"/>
          </a:p>
        </p:txBody>
      </p:sp>
      <p:pic>
        <p:nvPicPr>
          <p:cNvPr id="6" name="Graphic 5">
            <a:extLst>
              <a:ext uri="{FF2B5EF4-FFF2-40B4-BE49-F238E27FC236}">
                <a16:creationId xmlns:a16="http://schemas.microsoft.com/office/drawing/2014/main" id="{19DDA44B-C5A5-A861-3C1A-F9FE7C19223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600199" y="3381377"/>
            <a:ext cx="26824696" cy="13412348"/>
          </a:xfrm>
          <a:prstGeom prst="rect">
            <a:avLst/>
          </a:prstGeom>
        </p:spPr>
      </p:pic>
      <p:pic>
        <p:nvPicPr>
          <p:cNvPr id="3" name="Graphic 12">
            <a:extLst>
              <a:ext uri="{FF2B5EF4-FFF2-40B4-BE49-F238E27FC236}">
                <a16:creationId xmlns:a16="http://schemas.microsoft.com/office/drawing/2014/main" id="{C173B007-63AA-06AC-FD0A-86C2E5FA343B}"/>
              </a:ext>
            </a:extLst>
          </p:cNvPr>
          <p:cNvPicPr>
            <a:picLocks noChangeAspect="1"/>
          </p:cNvPicPr>
          <p:nvPr userDrawn="1"/>
        </p:nvPicPr>
        <p:blipFill>
          <a:blip r:embed="rId4"/>
          <a:srcRect/>
          <a:stretch/>
        </p:blipFill>
        <p:spPr>
          <a:xfrm>
            <a:off x="20297187" y="901042"/>
            <a:ext cx="2413370" cy="2413370"/>
          </a:xfrm>
          <a:prstGeom prst="rect">
            <a:avLst/>
          </a:prstGeom>
        </p:spPr>
      </p:pic>
    </p:spTree>
    <p:extLst>
      <p:ext uri="{BB962C8B-B14F-4D97-AF65-F5344CB8AC3E}">
        <p14:creationId xmlns:p14="http://schemas.microsoft.com/office/powerpoint/2010/main" val="69888079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76620" y="730251"/>
            <a:ext cx="18295802" cy="2651126"/>
          </a:xfrm>
        </p:spPr>
        <p:txBody>
          <a:bodyPr/>
          <a:lstStyle/>
          <a:p>
            <a:r>
              <a:rPr lang="en-US" dirty="0"/>
              <a:t>Click to edit Master title style</a:t>
            </a:r>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AF9D7A-5BEE-9245-944A-197F51D542D9}" type="slidenum">
              <a:rPr lang="en-US" smtClean="0"/>
              <a:t>‹#›</a:t>
            </a:fld>
            <a:endParaRPr lang="en-US"/>
          </a:p>
        </p:txBody>
      </p:sp>
      <p:pic>
        <p:nvPicPr>
          <p:cNvPr id="7" name="Graphic 6">
            <a:extLst>
              <a:ext uri="{FF2B5EF4-FFF2-40B4-BE49-F238E27FC236}">
                <a16:creationId xmlns:a16="http://schemas.microsoft.com/office/drawing/2014/main" id="{8E33EA31-F164-3C40-2757-817E81E8BAA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1600199" y="3381377"/>
            <a:ext cx="26824696" cy="13412348"/>
          </a:xfrm>
          <a:prstGeom prst="rect">
            <a:avLst/>
          </a:prstGeom>
        </p:spPr>
      </p:pic>
      <p:pic>
        <p:nvPicPr>
          <p:cNvPr id="3" name="Graphic 12">
            <a:extLst>
              <a:ext uri="{FF2B5EF4-FFF2-40B4-BE49-F238E27FC236}">
                <a16:creationId xmlns:a16="http://schemas.microsoft.com/office/drawing/2014/main" id="{DA42383B-FA1C-6CAF-89D0-93DDFE547406}"/>
              </a:ext>
            </a:extLst>
          </p:cNvPr>
          <p:cNvPicPr>
            <a:picLocks noChangeAspect="1"/>
          </p:cNvPicPr>
          <p:nvPr userDrawn="1"/>
        </p:nvPicPr>
        <p:blipFill>
          <a:blip r:embed="rId4"/>
          <a:srcRect/>
          <a:stretch/>
        </p:blipFill>
        <p:spPr>
          <a:xfrm>
            <a:off x="20297187" y="901042"/>
            <a:ext cx="2413370" cy="2413370"/>
          </a:xfrm>
          <a:prstGeom prst="rect">
            <a:avLst/>
          </a:prstGeom>
        </p:spPr>
      </p:pic>
    </p:spTree>
    <p:extLst>
      <p:ext uri="{BB962C8B-B14F-4D97-AF65-F5344CB8AC3E}">
        <p14:creationId xmlns:p14="http://schemas.microsoft.com/office/powerpoint/2010/main" val="31654417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1_Section Header 2">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63917" y="4191415"/>
            <a:ext cx="21033938" cy="4933537"/>
          </a:xfrm>
        </p:spPr>
        <p:txBody>
          <a:bodyPr anchor="b"/>
          <a:lstStyle>
            <a:lvl1pPr>
              <a:defRPr sz="12000">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1663917" y="9178927"/>
            <a:ext cx="21033938" cy="3000374"/>
          </a:xfrm>
        </p:spPr>
        <p:txBody>
          <a:bodyPr/>
          <a:lstStyle>
            <a:lvl1pPr marL="0" indent="0">
              <a:buNone/>
              <a:defRPr sz="4801">
                <a:solidFill>
                  <a:schemeClr val="accent4">
                    <a:lumMod val="60000"/>
                    <a:lumOff val="40000"/>
                  </a:schemeClr>
                </a:solidFill>
              </a:defRPr>
            </a:lvl1pPr>
            <a:lvl2pPr marL="914393" indent="0">
              <a:buNone/>
              <a:defRPr sz="4001">
                <a:solidFill>
                  <a:schemeClr val="tx1">
                    <a:tint val="75000"/>
                  </a:schemeClr>
                </a:solidFill>
              </a:defRPr>
            </a:lvl2pPr>
            <a:lvl3pPr marL="1828785" indent="0">
              <a:buNone/>
              <a:defRPr sz="3600">
                <a:solidFill>
                  <a:schemeClr val="tx1">
                    <a:tint val="75000"/>
                  </a:schemeClr>
                </a:solidFill>
              </a:defRPr>
            </a:lvl3pPr>
            <a:lvl4pPr marL="2743178" indent="0">
              <a:buNone/>
              <a:defRPr sz="3200">
                <a:solidFill>
                  <a:schemeClr val="tx1">
                    <a:tint val="75000"/>
                  </a:schemeClr>
                </a:solidFill>
              </a:defRPr>
            </a:lvl4pPr>
            <a:lvl5pPr marL="3657569" indent="0">
              <a:buNone/>
              <a:defRPr sz="3200">
                <a:solidFill>
                  <a:schemeClr val="tx1">
                    <a:tint val="75000"/>
                  </a:schemeClr>
                </a:solidFill>
              </a:defRPr>
            </a:lvl5pPr>
            <a:lvl6pPr marL="4571962" indent="0">
              <a:buNone/>
              <a:defRPr sz="3200">
                <a:solidFill>
                  <a:schemeClr val="tx1">
                    <a:tint val="75000"/>
                  </a:schemeClr>
                </a:solidFill>
              </a:defRPr>
            </a:lvl6pPr>
            <a:lvl7pPr marL="5486354" indent="0">
              <a:buNone/>
              <a:defRPr sz="3200">
                <a:solidFill>
                  <a:schemeClr val="tx1">
                    <a:tint val="75000"/>
                  </a:schemeClr>
                </a:solidFill>
              </a:defRPr>
            </a:lvl7pPr>
            <a:lvl8pPr marL="6400747" indent="0">
              <a:buNone/>
              <a:defRPr sz="3200">
                <a:solidFill>
                  <a:schemeClr val="tx1">
                    <a:tint val="75000"/>
                  </a:schemeClr>
                </a:solidFill>
              </a:defRPr>
            </a:lvl8pPr>
            <a:lvl9pPr marL="7315138" indent="0">
              <a:buNone/>
              <a:defRPr sz="3200">
                <a:solidFill>
                  <a:schemeClr val="tx1">
                    <a:tint val="75000"/>
                  </a:schemeClr>
                </a:solidFill>
              </a:defRPr>
            </a:lvl9pPr>
          </a:lstStyle>
          <a:p>
            <a:pPr lvl="0"/>
            <a:r>
              <a:rPr lang="en-US" dirty="0"/>
              <a:t>Click to edit Master text styles</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4" name="Graphic 3">
            <a:extLst>
              <a:ext uri="{FF2B5EF4-FFF2-40B4-BE49-F238E27FC236}">
                <a16:creationId xmlns:a16="http://schemas.microsoft.com/office/drawing/2014/main" id="{7CECA1D9-3F5E-423F-A198-1CEE1D13635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6521521" y="3078501"/>
            <a:ext cx="32272690" cy="16136345"/>
          </a:xfrm>
          <a:prstGeom prst="rect">
            <a:avLst/>
          </a:prstGeom>
        </p:spPr>
      </p:pic>
      <p:pic>
        <p:nvPicPr>
          <p:cNvPr id="8" name="Graphic 14">
            <a:extLst>
              <a:ext uri="{FF2B5EF4-FFF2-40B4-BE49-F238E27FC236}">
                <a16:creationId xmlns:a16="http://schemas.microsoft.com/office/drawing/2014/main" id="{C42B5310-BE2B-52FB-F45F-5B77A792A2AF}"/>
              </a:ext>
            </a:extLst>
          </p:cNvPr>
          <p:cNvPicPr>
            <a:picLocks noChangeAspect="1"/>
          </p:cNvPicPr>
          <p:nvPr userDrawn="1"/>
        </p:nvPicPr>
        <p:blipFill>
          <a:blip r:embed="rId4"/>
          <a:srcRect/>
          <a:stretch/>
        </p:blipFill>
        <p:spPr>
          <a:xfrm>
            <a:off x="1453800" y="735100"/>
            <a:ext cx="3348739" cy="3348739"/>
          </a:xfrm>
          <a:prstGeom prst="rect">
            <a:avLst/>
          </a:prstGeom>
        </p:spPr>
      </p:pic>
    </p:spTree>
    <p:extLst>
      <p:ext uri="{BB962C8B-B14F-4D97-AF65-F5344CB8AC3E}">
        <p14:creationId xmlns:p14="http://schemas.microsoft.com/office/powerpoint/2010/main" val="271338932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1_Blank">
    <p:bg>
      <p:bgPr>
        <a:solidFill>
          <a:schemeClr val="tx2"/>
        </a:solid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AF9D7A-5BEE-9245-944A-197F51D542D9}" type="slidenum">
              <a:rPr lang="en-US" smtClean="0"/>
              <a:t>‹#›</a:t>
            </a:fld>
            <a:endParaRPr lang="en-US"/>
          </a:p>
        </p:txBody>
      </p:sp>
      <p:pic>
        <p:nvPicPr>
          <p:cNvPr id="2" name="Graphic 12">
            <a:extLst>
              <a:ext uri="{FF2B5EF4-FFF2-40B4-BE49-F238E27FC236}">
                <a16:creationId xmlns:a16="http://schemas.microsoft.com/office/drawing/2014/main" id="{D3F886B4-D400-EEF6-2E13-56705D9649AA}"/>
              </a:ext>
            </a:extLst>
          </p:cNvPr>
          <p:cNvPicPr>
            <a:picLocks noChangeAspect="1"/>
          </p:cNvPicPr>
          <p:nvPr userDrawn="1"/>
        </p:nvPicPr>
        <p:blipFill>
          <a:blip r:embed="rId2"/>
          <a:srcRect/>
          <a:stretch/>
        </p:blipFill>
        <p:spPr>
          <a:xfrm>
            <a:off x="20297187" y="901042"/>
            <a:ext cx="2413370" cy="2413370"/>
          </a:xfrm>
          <a:prstGeom prst="rect">
            <a:avLst/>
          </a:prstGeom>
        </p:spPr>
      </p:pic>
    </p:spTree>
    <p:extLst>
      <p:ext uri="{BB962C8B-B14F-4D97-AF65-F5344CB8AC3E}">
        <p14:creationId xmlns:p14="http://schemas.microsoft.com/office/powerpoint/2010/main" val="14726874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AF9D7A-5BEE-9245-944A-197F51D542D9}" type="slidenum">
              <a:rPr lang="en-US" smtClean="0"/>
              <a:t>‹#›</a:t>
            </a:fld>
            <a:endParaRPr lang="en-US"/>
          </a:p>
        </p:txBody>
      </p:sp>
      <p:pic>
        <p:nvPicPr>
          <p:cNvPr id="2" name="Graphic 12">
            <a:extLst>
              <a:ext uri="{FF2B5EF4-FFF2-40B4-BE49-F238E27FC236}">
                <a16:creationId xmlns:a16="http://schemas.microsoft.com/office/drawing/2014/main" id="{EC523F9E-BE93-F722-A2A0-C14BB690F640}"/>
              </a:ext>
            </a:extLst>
          </p:cNvPr>
          <p:cNvPicPr>
            <a:picLocks noChangeAspect="1"/>
          </p:cNvPicPr>
          <p:nvPr userDrawn="1"/>
        </p:nvPicPr>
        <p:blipFill>
          <a:blip r:embed="rId2"/>
          <a:srcRect/>
          <a:stretch/>
        </p:blipFill>
        <p:spPr>
          <a:xfrm>
            <a:off x="20297187" y="901042"/>
            <a:ext cx="2413370" cy="2413370"/>
          </a:xfrm>
          <a:prstGeom prst="rect">
            <a:avLst/>
          </a:prstGeom>
        </p:spPr>
      </p:pic>
    </p:spTree>
    <p:extLst>
      <p:ext uri="{BB962C8B-B14F-4D97-AF65-F5344CB8AC3E}">
        <p14:creationId xmlns:p14="http://schemas.microsoft.com/office/powerpoint/2010/main" val="3917978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2">
    <p:spTree>
      <p:nvGrpSpPr>
        <p:cNvPr id="1" name=""/>
        <p:cNvGrpSpPr/>
        <p:nvPr/>
      </p:nvGrpSpPr>
      <p:grpSpPr>
        <a:xfrm>
          <a:off x="0" y="0"/>
          <a:ext cx="0" cy="0"/>
          <a:chOff x="0" y="0"/>
          <a:chExt cx="0" cy="0"/>
        </a:xfrm>
      </p:grpSpPr>
      <p:sp>
        <p:nvSpPr>
          <p:cNvPr id="2" name="Title 1"/>
          <p:cNvSpPr>
            <a:spLocks noGrp="1"/>
          </p:cNvSpPr>
          <p:nvPr>
            <p:ph type="title"/>
          </p:nvPr>
        </p:nvSpPr>
        <p:spPr>
          <a:xfrm>
            <a:off x="1663917" y="4191415"/>
            <a:ext cx="21033938" cy="4933537"/>
          </a:xfrm>
        </p:spPr>
        <p:txBody>
          <a:bodyPr anchor="b"/>
          <a:lstStyle>
            <a:lvl1pPr>
              <a:defRPr sz="12000"/>
            </a:lvl1pPr>
          </a:lstStyle>
          <a:p>
            <a:r>
              <a:rPr lang="en-US" dirty="0"/>
              <a:t>Click to edit Master title style</a:t>
            </a:r>
          </a:p>
        </p:txBody>
      </p:sp>
      <p:sp>
        <p:nvSpPr>
          <p:cNvPr id="3" name="Text Placeholder 2"/>
          <p:cNvSpPr>
            <a:spLocks noGrp="1"/>
          </p:cNvSpPr>
          <p:nvPr>
            <p:ph type="body" idx="1"/>
          </p:nvPr>
        </p:nvSpPr>
        <p:spPr>
          <a:xfrm>
            <a:off x="1663917" y="9178927"/>
            <a:ext cx="21033938" cy="3000374"/>
          </a:xfrm>
        </p:spPr>
        <p:txBody>
          <a:bodyPr/>
          <a:lstStyle>
            <a:lvl1pPr marL="0" indent="0">
              <a:buNone/>
              <a:defRPr sz="4801">
                <a:solidFill>
                  <a:schemeClr val="accent2"/>
                </a:solidFill>
              </a:defRPr>
            </a:lvl1pPr>
            <a:lvl2pPr marL="914393" indent="0">
              <a:buNone/>
              <a:defRPr sz="4001">
                <a:solidFill>
                  <a:schemeClr val="tx1">
                    <a:tint val="75000"/>
                  </a:schemeClr>
                </a:solidFill>
              </a:defRPr>
            </a:lvl2pPr>
            <a:lvl3pPr marL="1828785" indent="0">
              <a:buNone/>
              <a:defRPr sz="3600">
                <a:solidFill>
                  <a:schemeClr val="tx1">
                    <a:tint val="75000"/>
                  </a:schemeClr>
                </a:solidFill>
              </a:defRPr>
            </a:lvl3pPr>
            <a:lvl4pPr marL="2743178" indent="0">
              <a:buNone/>
              <a:defRPr sz="3200">
                <a:solidFill>
                  <a:schemeClr val="tx1">
                    <a:tint val="75000"/>
                  </a:schemeClr>
                </a:solidFill>
              </a:defRPr>
            </a:lvl4pPr>
            <a:lvl5pPr marL="3657569" indent="0">
              <a:buNone/>
              <a:defRPr sz="3200">
                <a:solidFill>
                  <a:schemeClr val="tx1">
                    <a:tint val="75000"/>
                  </a:schemeClr>
                </a:solidFill>
              </a:defRPr>
            </a:lvl5pPr>
            <a:lvl6pPr marL="4571962" indent="0">
              <a:buNone/>
              <a:defRPr sz="3200">
                <a:solidFill>
                  <a:schemeClr val="tx1">
                    <a:tint val="75000"/>
                  </a:schemeClr>
                </a:solidFill>
              </a:defRPr>
            </a:lvl6pPr>
            <a:lvl7pPr marL="5486354" indent="0">
              <a:buNone/>
              <a:defRPr sz="3200">
                <a:solidFill>
                  <a:schemeClr val="tx1">
                    <a:tint val="75000"/>
                  </a:schemeClr>
                </a:solidFill>
              </a:defRPr>
            </a:lvl7pPr>
            <a:lvl8pPr marL="6400747" indent="0">
              <a:buNone/>
              <a:defRPr sz="3200">
                <a:solidFill>
                  <a:schemeClr val="tx1">
                    <a:tint val="75000"/>
                  </a:schemeClr>
                </a:solidFill>
              </a:defRPr>
            </a:lvl8pPr>
            <a:lvl9pPr marL="7315138" indent="0">
              <a:buNone/>
              <a:defRPr sz="3200">
                <a:solidFill>
                  <a:schemeClr val="tx1">
                    <a:tint val="75000"/>
                  </a:schemeClr>
                </a:solidFill>
              </a:defRPr>
            </a:lvl9pPr>
          </a:lstStyle>
          <a:p>
            <a:pPr lvl="0"/>
            <a:r>
              <a:rPr lang="en-US" dirty="0"/>
              <a:t>Click to edit Master text styles</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4" name="Graphic 3">
            <a:extLst>
              <a:ext uri="{FF2B5EF4-FFF2-40B4-BE49-F238E27FC236}">
                <a16:creationId xmlns:a16="http://schemas.microsoft.com/office/drawing/2014/main" id="{7FC1BFA6-B719-2467-F8C3-35A339962643}"/>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6521521" y="3078499"/>
            <a:ext cx="32272690" cy="16136344"/>
          </a:xfrm>
          <a:prstGeom prst="rect">
            <a:avLst/>
          </a:prstGeom>
        </p:spPr>
      </p:pic>
      <p:pic>
        <p:nvPicPr>
          <p:cNvPr id="7" name="Graphic 14">
            <a:extLst>
              <a:ext uri="{FF2B5EF4-FFF2-40B4-BE49-F238E27FC236}">
                <a16:creationId xmlns:a16="http://schemas.microsoft.com/office/drawing/2014/main" id="{43348314-4B99-F2B7-8D62-0BD6013CF45A}"/>
              </a:ext>
            </a:extLst>
          </p:cNvPr>
          <p:cNvPicPr>
            <a:picLocks noChangeAspect="1"/>
          </p:cNvPicPr>
          <p:nvPr userDrawn="1"/>
        </p:nvPicPr>
        <p:blipFill>
          <a:blip r:embed="rId4"/>
          <a:srcRect/>
          <a:stretch/>
        </p:blipFill>
        <p:spPr>
          <a:xfrm>
            <a:off x="1453800" y="735100"/>
            <a:ext cx="3348739" cy="3348739"/>
          </a:xfrm>
          <a:prstGeom prst="rect">
            <a:avLst/>
          </a:prstGeom>
        </p:spPr>
      </p:pic>
    </p:spTree>
    <p:extLst>
      <p:ext uri="{BB962C8B-B14F-4D97-AF65-F5344CB8AC3E}">
        <p14:creationId xmlns:p14="http://schemas.microsoft.com/office/powerpoint/2010/main" val="3350340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1">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002F83B-78E3-864A-520D-7B4106DF52AB}"/>
              </a:ext>
            </a:extLst>
          </p:cNvPr>
          <p:cNvSpPr/>
          <p:nvPr userDrawn="1"/>
        </p:nvSpPr>
        <p:spPr>
          <a:xfrm>
            <a:off x="0" y="2"/>
            <a:ext cx="24387175" cy="6031149"/>
          </a:xfrm>
          <a:prstGeom prst="rect">
            <a:avLst/>
          </a:prstGeom>
          <a:gradFill>
            <a:gsLst>
              <a:gs pos="90000">
                <a:schemeClr val="accent4"/>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Graphic 9">
            <a:extLst>
              <a:ext uri="{FF2B5EF4-FFF2-40B4-BE49-F238E27FC236}">
                <a16:creationId xmlns:a16="http://schemas.microsoft.com/office/drawing/2014/main" id="{C65A447A-9DD1-A922-69A5-E23BF18F220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4" name="Rectangle 3">
            <a:extLst>
              <a:ext uri="{FF2B5EF4-FFF2-40B4-BE49-F238E27FC236}">
                <a16:creationId xmlns:a16="http://schemas.microsoft.com/office/drawing/2014/main" id="{DE779818-F140-9546-B82F-B1DC522CC4CB}"/>
              </a:ext>
            </a:extLst>
          </p:cNvPr>
          <p:cNvSpPr/>
          <p:nvPr userDrawn="1"/>
        </p:nvSpPr>
        <p:spPr>
          <a:xfrm>
            <a:off x="0" y="564206"/>
            <a:ext cx="24387175" cy="5466945"/>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1676619" y="730251"/>
            <a:ext cx="18294708" cy="2651126"/>
          </a:xfrm>
        </p:spPr>
        <p:txBody>
          <a:bodyPr/>
          <a:lstStyle/>
          <a:p>
            <a:r>
              <a:rPr lang="en-US" dirty="0"/>
              <a:t>Click to edit Master title style</a:t>
            </a:r>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11" name="Content Placeholder 2">
            <a:extLst>
              <a:ext uri="{FF2B5EF4-FFF2-40B4-BE49-F238E27FC236}">
                <a16:creationId xmlns:a16="http://schemas.microsoft.com/office/drawing/2014/main" id="{E354056B-84AB-14DF-03A8-3F15DA6C1541}"/>
              </a:ext>
            </a:extLst>
          </p:cNvPr>
          <p:cNvSpPr>
            <a:spLocks noGrp="1"/>
          </p:cNvSpPr>
          <p:nvPr>
            <p:ph idx="1"/>
          </p:nvPr>
        </p:nvSpPr>
        <p:spPr>
          <a:xfrm>
            <a:off x="1676619" y="3651252"/>
            <a:ext cx="21033938" cy="8304877"/>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 name="Graphic 12">
            <a:extLst>
              <a:ext uri="{FF2B5EF4-FFF2-40B4-BE49-F238E27FC236}">
                <a16:creationId xmlns:a16="http://schemas.microsoft.com/office/drawing/2014/main" id="{3E300E58-D78D-93EB-C2D1-A01B48B29980}"/>
              </a:ext>
            </a:extLst>
          </p:cNvPr>
          <p:cNvPicPr>
            <a:picLocks noChangeAspect="1"/>
          </p:cNvPicPr>
          <p:nvPr userDrawn="1"/>
        </p:nvPicPr>
        <p:blipFill>
          <a:blip r:embed="rId4"/>
          <a:srcRect/>
          <a:stretch/>
        </p:blipFill>
        <p:spPr>
          <a:xfrm>
            <a:off x="20297476" y="901187"/>
            <a:ext cx="2413079" cy="2413080"/>
          </a:xfrm>
          <a:prstGeom prst="rect">
            <a:avLst/>
          </a:prstGeom>
          <a:effectLst/>
        </p:spPr>
      </p:pic>
    </p:spTree>
    <p:extLst>
      <p:ext uri="{BB962C8B-B14F-4D97-AF65-F5344CB8AC3E}">
        <p14:creationId xmlns:p14="http://schemas.microsoft.com/office/powerpoint/2010/main" val="1654202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and Content 1">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002F83B-78E3-864A-520D-7B4106DF52AB}"/>
              </a:ext>
            </a:extLst>
          </p:cNvPr>
          <p:cNvSpPr/>
          <p:nvPr userDrawn="1"/>
        </p:nvSpPr>
        <p:spPr>
          <a:xfrm>
            <a:off x="0" y="2"/>
            <a:ext cx="24387175" cy="6031149"/>
          </a:xfrm>
          <a:prstGeom prst="rect">
            <a:avLst/>
          </a:prstGeom>
          <a:gradFill>
            <a:gsLst>
              <a:gs pos="90000">
                <a:schemeClr val="accent5"/>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Graphic 9">
            <a:extLst>
              <a:ext uri="{FF2B5EF4-FFF2-40B4-BE49-F238E27FC236}">
                <a16:creationId xmlns:a16="http://schemas.microsoft.com/office/drawing/2014/main" id="{C65A447A-9DD1-A922-69A5-E23BF18F220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4" name="Rectangle 3">
            <a:extLst>
              <a:ext uri="{FF2B5EF4-FFF2-40B4-BE49-F238E27FC236}">
                <a16:creationId xmlns:a16="http://schemas.microsoft.com/office/drawing/2014/main" id="{DE779818-F140-9546-B82F-B1DC522CC4CB}"/>
              </a:ext>
            </a:extLst>
          </p:cNvPr>
          <p:cNvSpPr/>
          <p:nvPr userDrawn="1"/>
        </p:nvSpPr>
        <p:spPr>
          <a:xfrm>
            <a:off x="0" y="564206"/>
            <a:ext cx="24387175" cy="5466945"/>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p:nvPr>
        </p:nvSpPr>
        <p:spPr>
          <a:xfrm>
            <a:off x="1676620" y="730251"/>
            <a:ext cx="18295802" cy="2651126"/>
          </a:xfrm>
        </p:spPr>
        <p:txBody>
          <a:bodyPr/>
          <a:lstStyle/>
          <a:p>
            <a:r>
              <a:rPr lang="en-US" dirty="0"/>
              <a:t>Click to edit Master title style</a:t>
            </a:r>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7" name="Content Placeholder 2">
            <a:extLst>
              <a:ext uri="{FF2B5EF4-FFF2-40B4-BE49-F238E27FC236}">
                <a16:creationId xmlns:a16="http://schemas.microsoft.com/office/drawing/2014/main" id="{97DFD25C-D422-9773-8C3E-F30E5A35D889}"/>
              </a:ext>
            </a:extLst>
          </p:cNvPr>
          <p:cNvSpPr>
            <a:spLocks noGrp="1"/>
          </p:cNvSpPr>
          <p:nvPr>
            <p:ph idx="1"/>
          </p:nvPr>
        </p:nvSpPr>
        <p:spPr>
          <a:xfrm>
            <a:off x="1676619" y="3651252"/>
            <a:ext cx="21033938" cy="8304877"/>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9" name="Graphic 12">
            <a:extLst>
              <a:ext uri="{FF2B5EF4-FFF2-40B4-BE49-F238E27FC236}">
                <a16:creationId xmlns:a16="http://schemas.microsoft.com/office/drawing/2014/main" id="{05A4DA80-E758-DE7D-41F4-15E0858D9E08}"/>
              </a:ext>
            </a:extLst>
          </p:cNvPr>
          <p:cNvPicPr>
            <a:picLocks noChangeAspect="1"/>
          </p:cNvPicPr>
          <p:nvPr userDrawn="1"/>
        </p:nvPicPr>
        <p:blipFill>
          <a:blip r:embed="rId4"/>
          <a:srcRect/>
          <a:stretch/>
        </p:blipFill>
        <p:spPr>
          <a:xfrm>
            <a:off x="20297476" y="901187"/>
            <a:ext cx="2413079" cy="2413080"/>
          </a:xfrm>
          <a:prstGeom prst="rect">
            <a:avLst/>
          </a:prstGeom>
          <a:effectLst/>
        </p:spPr>
      </p:pic>
    </p:spTree>
    <p:extLst>
      <p:ext uri="{BB962C8B-B14F-4D97-AF65-F5344CB8AC3E}">
        <p14:creationId xmlns:p14="http://schemas.microsoft.com/office/powerpoint/2010/main" val="370420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1">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002F83B-78E3-864A-520D-7B4106DF52AB}"/>
              </a:ext>
            </a:extLst>
          </p:cNvPr>
          <p:cNvSpPr/>
          <p:nvPr userDrawn="1"/>
        </p:nvSpPr>
        <p:spPr>
          <a:xfrm>
            <a:off x="0" y="2"/>
            <a:ext cx="24387175" cy="6031149"/>
          </a:xfrm>
          <a:prstGeom prst="rect">
            <a:avLst/>
          </a:prstGeom>
          <a:gradFill>
            <a:gsLst>
              <a:gs pos="90000">
                <a:schemeClr val="accent3"/>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Graphic 9">
            <a:extLst>
              <a:ext uri="{FF2B5EF4-FFF2-40B4-BE49-F238E27FC236}">
                <a16:creationId xmlns:a16="http://schemas.microsoft.com/office/drawing/2014/main" id="{C65A447A-9DD1-A922-69A5-E23BF18F220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4" name="Rectangle 3">
            <a:extLst>
              <a:ext uri="{FF2B5EF4-FFF2-40B4-BE49-F238E27FC236}">
                <a16:creationId xmlns:a16="http://schemas.microsoft.com/office/drawing/2014/main" id="{DE779818-F140-9546-B82F-B1DC522CC4CB}"/>
              </a:ext>
            </a:extLst>
          </p:cNvPr>
          <p:cNvSpPr/>
          <p:nvPr userDrawn="1"/>
        </p:nvSpPr>
        <p:spPr>
          <a:xfrm>
            <a:off x="0" y="564206"/>
            <a:ext cx="24387175" cy="5466945"/>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7" name="Title 1">
            <a:extLst>
              <a:ext uri="{FF2B5EF4-FFF2-40B4-BE49-F238E27FC236}">
                <a16:creationId xmlns:a16="http://schemas.microsoft.com/office/drawing/2014/main" id="{1E9FEDB2-E093-2206-F930-8A55E8085A98}"/>
              </a:ext>
            </a:extLst>
          </p:cNvPr>
          <p:cNvSpPr>
            <a:spLocks noGrp="1"/>
          </p:cNvSpPr>
          <p:nvPr>
            <p:ph type="title"/>
          </p:nvPr>
        </p:nvSpPr>
        <p:spPr>
          <a:xfrm>
            <a:off x="1676620" y="730251"/>
            <a:ext cx="18295802" cy="2651126"/>
          </a:xfrm>
        </p:spPr>
        <p:txBody>
          <a:bodyPr/>
          <a:lstStyle/>
          <a:p>
            <a:r>
              <a:rPr lang="en-US" dirty="0"/>
              <a:t>Click to edit Master title style</a:t>
            </a:r>
          </a:p>
        </p:txBody>
      </p:sp>
      <p:sp>
        <p:nvSpPr>
          <p:cNvPr id="12" name="Content Placeholder 2">
            <a:extLst>
              <a:ext uri="{FF2B5EF4-FFF2-40B4-BE49-F238E27FC236}">
                <a16:creationId xmlns:a16="http://schemas.microsoft.com/office/drawing/2014/main" id="{221F461A-4351-07E2-2230-AF5254D90F2D}"/>
              </a:ext>
            </a:extLst>
          </p:cNvPr>
          <p:cNvSpPr>
            <a:spLocks noGrp="1"/>
          </p:cNvSpPr>
          <p:nvPr>
            <p:ph idx="1"/>
          </p:nvPr>
        </p:nvSpPr>
        <p:spPr>
          <a:xfrm>
            <a:off x="1676619" y="3651252"/>
            <a:ext cx="21033938" cy="8304877"/>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 name="Graphic 12">
            <a:extLst>
              <a:ext uri="{FF2B5EF4-FFF2-40B4-BE49-F238E27FC236}">
                <a16:creationId xmlns:a16="http://schemas.microsoft.com/office/drawing/2014/main" id="{652D1F2A-830F-4B7B-543C-3BA4903D10ED}"/>
              </a:ext>
            </a:extLst>
          </p:cNvPr>
          <p:cNvPicPr>
            <a:picLocks noChangeAspect="1"/>
          </p:cNvPicPr>
          <p:nvPr userDrawn="1"/>
        </p:nvPicPr>
        <p:blipFill>
          <a:blip r:embed="rId4"/>
          <a:srcRect/>
          <a:stretch/>
        </p:blipFill>
        <p:spPr>
          <a:xfrm>
            <a:off x="20297476" y="901187"/>
            <a:ext cx="2413079" cy="2413080"/>
          </a:xfrm>
          <a:prstGeom prst="rect">
            <a:avLst/>
          </a:prstGeom>
          <a:effectLst/>
        </p:spPr>
      </p:pic>
    </p:spTree>
    <p:extLst>
      <p:ext uri="{BB962C8B-B14F-4D97-AF65-F5344CB8AC3E}">
        <p14:creationId xmlns:p14="http://schemas.microsoft.com/office/powerpoint/2010/main" val="40208677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and Content 1">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002F83B-78E3-864A-520D-7B4106DF52AB}"/>
              </a:ext>
            </a:extLst>
          </p:cNvPr>
          <p:cNvSpPr/>
          <p:nvPr userDrawn="1"/>
        </p:nvSpPr>
        <p:spPr>
          <a:xfrm>
            <a:off x="0" y="2"/>
            <a:ext cx="24387175" cy="6031149"/>
          </a:xfrm>
          <a:prstGeom prst="rect">
            <a:avLst/>
          </a:prstGeom>
          <a:gradFill>
            <a:gsLst>
              <a:gs pos="90000">
                <a:schemeClr val="accent2"/>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Graphic 9">
            <a:extLst>
              <a:ext uri="{FF2B5EF4-FFF2-40B4-BE49-F238E27FC236}">
                <a16:creationId xmlns:a16="http://schemas.microsoft.com/office/drawing/2014/main" id="{C65A447A-9DD1-A922-69A5-E23BF18F220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4" name="Rectangle 3">
            <a:extLst>
              <a:ext uri="{FF2B5EF4-FFF2-40B4-BE49-F238E27FC236}">
                <a16:creationId xmlns:a16="http://schemas.microsoft.com/office/drawing/2014/main" id="{DE779818-F140-9546-B82F-B1DC522CC4CB}"/>
              </a:ext>
            </a:extLst>
          </p:cNvPr>
          <p:cNvSpPr/>
          <p:nvPr userDrawn="1"/>
        </p:nvSpPr>
        <p:spPr>
          <a:xfrm>
            <a:off x="0" y="564206"/>
            <a:ext cx="24387175" cy="5466945"/>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11" name="Title 1">
            <a:extLst>
              <a:ext uri="{FF2B5EF4-FFF2-40B4-BE49-F238E27FC236}">
                <a16:creationId xmlns:a16="http://schemas.microsoft.com/office/drawing/2014/main" id="{70DA7624-2BC9-4F20-8B09-5892E23138D5}"/>
              </a:ext>
            </a:extLst>
          </p:cNvPr>
          <p:cNvSpPr>
            <a:spLocks noGrp="1"/>
          </p:cNvSpPr>
          <p:nvPr>
            <p:ph type="title"/>
          </p:nvPr>
        </p:nvSpPr>
        <p:spPr>
          <a:xfrm>
            <a:off x="1676620" y="730251"/>
            <a:ext cx="18295802" cy="2651126"/>
          </a:xfrm>
        </p:spPr>
        <p:txBody>
          <a:bodyPr/>
          <a:lstStyle/>
          <a:p>
            <a:r>
              <a:rPr lang="en-US" dirty="0"/>
              <a:t>Click to edit Master title style</a:t>
            </a:r>
          </a:p>
        </p:txBody>
      </p:sp>
      <p:sp>
        <p:nvSpPr>
          <p:cNvPr id="13" name="Content Placeholder 2">
            <a:extLst>
              <a:ext uri="{FF2B5EF4-FFF2-40B4-BE49-F238E27FC236}">
                <a16:creationId xmlns:a16="http://schemas.microsoft.com/office/drawing/2014/main" id="{F98F0BDC-58DF-1167-DF00-84C622A97C95}"/>
              </a:ext>
            </a:extLst>
          </p:cNvPr>
          <p:cNvSpPr>
            <a:spLocks noGrp="1"/>
          </p:cNvSpPr>
          <p:nvPr>
            <p:ph idx="1"/>
          </p:nvPr>
        </p:nvSpPr>
        <p:spPr>
          <a:xfrm>
            <a:off x="1676619" y="3651252"/>
            <a:ext cx="21033938" cy="8304877"/>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 name="Graphic 12">
            <a:extLst>
              <a:ext uri="{FF2B5EF4-FFF2-40B4-BE49-F238E27FC236}">
                <a16:creationId xmlns:a16="http://schemas.microsoft.com/office/drawing/2014/main" id="{E7D768FA-BF70-CCAD-D02A-55241BF23BC2}"/>
              </a:ext>
            </a:extLst>
          </p:cNvPr>
          <p:cNvPicPr>
            <a:picLocks noChangeAspect="1"/>
          </p:cNvPicPr>
          <p:nvPr userDrawn="1"/>
        </p:nvPicPr>
        <p:blipFill>
          <a:blip r:embed="rId4"/>
          <a:srcRect/>
          <a:stretch/>
        </p:blipFill>
        <p:spPr>
          <a:xfrm>
            <a:off x="20297476" y="901187"/>
            <a:ext cx="2413079" cy="2413080"/>
          </a:xfrm>
          <a:prstGeom prst="rect">
            <a:avLst/>
          </a:prstGeom>
          <a:effectLst/>
        </p:spPr>
      </p:pic>
    </p:spTree>
    <p:extLst>
      <p:ext uri="{BB962C8B-B14F-4D97-AF65-F5344CB8AC3E}">
        <p14:creationId xmlns:p14="http://schemas.microsoft.com/office/powerpoint/2010/main" val="6038728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1">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002F83B-78E3-864A-520D-7B4106DF52AB}"/>
              </a:ext>
            </a:extLst>
          </p:cNvPr>
          <p:cNvSpPr/>
          <p:nvPr userDrawn="1"/>
        </p:nvSpPr>
        <p:spPr>
          <a:xfrm>
            <a:off x="0" y="2"/>
            <a:ext cx="24387175" cy="6031149"/>
          </a:xfrm>
          <a:prstGeom prst="rect">
            <a:avLst/>
          </a:prstGeom>
          <a:gradFill>
            <a:gsLst>
              <a:gs pos="90000">
                <a:schemeClr val="tx1"/>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0" name="Graphic 9">
            <a:extLst>
              <a:ext uri="{FF2B5EF4-FFF2-40B4-BE49-F238E27FC236}">
                <a16:creationId xmlns:a16="http://schemas.microsoft.com/office/drawing/2014/main" id="{C65A447A-9DD1-A922-69A5-E23BF18F2201}"/>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4" name="Rectangle 3">
            <a:extLst>
              <a:ext uri="{FF2B5EF4-FFF2-40B4-BE49-F238E27FC236}">
                <a16:creationId xmlns:a16="http://schemas.microsoft.com/office/drawing/2014/main" id="{DE779818-F140-9546-B82F-B1DC522CC4CB}"/>
              </a:ext>
            </a:extLst>
          </p:cNvPr>
          <p:cNvSpPr/>
          <p:nvPr userDrawn="1"/>
        </p:nvSpPr>
        <p:spPr>
          <a:xfrm>
            <a:off x="0" y="564206"/>
            <a:ext cx="24387175" cy="5466945"/>
          </a:xfrm>
          <a:prstGeom prst="rect">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11" name="Title 1">
            <a:extLst>
              <a:ext uri="{FF2B5EF4-FFF2-40B4-BE49-F238E27FC236}">
                <a16:creationId xmlns:a16="http://schemas.microsoft.com/office/drawing/2014/main" id="{70DA7624-2BC9-4F20-8B09-5892E23138D5}"/>
              </a:ext>
            </a:extLst>
          </p:cNvPr>
          <p:cNvSpPr>
            <a:spLocks noGrp="1"/>
          </p:cNvSpPr>
          <p:nvPr>
            <p:ph type="title"/>
          </p:nvPr>
        </p:nvSpPr>
        <p:spPr>
          <a:xfrm>
            <a:off x="1676620" y="730251"/>
            <a:ext cx="18295802" cy="2651126"/>
          </a:xfrm>
        </p:spPr>
        <p:txBody>
          <a:bodyPr/>
          <a:lstStyle/>
          <a:p>
            <a:r>
              <a:rPr lang="en-US" dirty="0"/>
              <a:t>Click to edit Master title style</a:t>
            </a:r>
          </a:p>
        </p:txBody>
      </p:sp>
      <p:sp>
        <p:nvSpPr>
          <p:cNvPr id="12" name="Content Placeholder 2">
            <a:extLst>
              <a:ext uri="{FF2B5EF4-FFF2-40B4-BE49-F238E27FC236}">
                <a16:creationId xmlns:a16="http://schemas.microsoft.com/office/drawing/2014/main" id="{C59F3036-26A1-ABAD-E244-95C6B44BE2EB}"/>
              </a:ext>
            </a:extLst>
          </p:cNvPr>
          <p:cNvSpPr>
            <a:spLocks noGrp="1"/>
          </p:cNvSpPr>
          <p:nvPr>
            <p:ph idx="1"/>
          </p:nvPr>
        </p:nvSpPr>
        <p:spPr>
          <a:xfrm>
            <a:off x="1676619" y="3651252"/>
            <a:ext cx="21033938" cy="8304877"/>
          </a:xfrm>
        </p:spPr>
        <p:txBody>
          <a:bodyPr/>
          <a:lstStyle>
            <a:lvl1pPr>
              <a:defRPr>
                <a:solidFill>
                  <a:schemeClr val="accent1"/>
                </a:solidFill>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3" name="Graphic 12">
            <a:extLst>
              <a:ext uri="{FF2B5EF4-FFF2-40B4-BE49-F238E27FC236}">
                <a16:creationId xmlns:a16="http://schemas.microsoft.com/office/drawing/2014/main" id="{24E836F0-E3FA-6223-FDC5-C3177A842B6C}"/>
              </a:ext>
            </a:extLst>
          </p:cNvPr>
          <p:cNvPicPr>
            <a:picLocks noChangeAspect="1"/>
          </p:cNvPicPr>
          <p:nvPr userDrawn="1"/>
        </p:nvPicPr>
        <p:blipFill>
          <a:blip r:embed="rId4"/>
          <a:srcRect/>
          <a:stretch/>
        </p:blipFill>
        <p:spPr>
          <a:xfrm>
            <a:off x="20297476" y="901187"/>
            <a:ext cx="2413079" cy="2413080"/>
          </a:xfrm>
          <a:prstGeom prst="rect">
            <a:avLst/>
          </a:prstGeom>
          <a:effectLst/>
        </p:spPr>
      </p:pic>
    </p:spTree>
    <p:extLst>
      <p:ext uri="{BB962C8B-B14F-4D97-AF65-F5344CB8AC3E}">
        <p14:creationId xmlns:p14="http://schemas.microsoft.com/office/powerpoint/2010/main" val="1506530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5_Title and Content 2">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9E79A39A-FC91-8A6A-C87C-76BFFC2906AD}"/>
              </a:ext>
            </a:extLst>
          </p:cNvPr>
          <p:cNvSpPr/>
          <p:nvPr userDrawn="1"/>
        </p:nvSpPr>
        <p:spPr>
          <a:xfrm>
            <a:off x="0" y="-41564"/>
            <a:ext cx="24387175" cy="6031149"/>
          </a:xfrm>
          <a:prstGeom prst="rect">
            <a:avLst/>
          </a:prstGeom>
          <a:gradFill>
            <a:gsLst>
              <a:gs pos="88000">
                <a:schemeClr val="accent2"/>
              </a:gs>
              <a:gs pos="0">
                <a:schemeClr val="bg1"/>
              </a:gs>
            </a:gsLst>
            <a:lin ang="16200000" scaled="0"/>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11" name="Graphic 10">
            <a:extLst>
              <a:ext uri="{FF2B5EF4-FFF2-40B4-BE49-F238E27FC236}">
                <a16:creationId xmlns:a16="http://schemas.microsoft.com/office/drawing/2014/main" id="{CED4BF61-4FF0-ACF1-ECFE-225C5334944B}"/>
              </a:ext>
            </a:extLst>
          </p:cNvPr>
          <p:cNvPicPr>
            <a:picLocks noChangeAspect="1"/>
          </p:cNvPicPr>
          <p:nvPr userDrawn="1"/>
        </p:nvPicPr>
        <p:blipFill>
          <a:blip r:embed="rId2">
            <a:extLst>
              <a:ext uri="{96DAC541-7B7A-43D3-8B79-37D633B846F1}">
                <asvg:svgBlip xmlns:asvg="http://schemas.microsoft.com/office/drawing/2016/SVG/main" r:embed="rId3"/>
              </a:ext>
            </a:extLst>
          </a:blip>
          <a:srcRect/>
          <a:stretch/>
        </p:blipFill>
        <p:spPr>
          <a:xfrm>
            <a:off x="-786916" y="-4903094"/>
            <a:ext cx="27140449" cy="10177669"/>
          </a:xfrm>
          <a:prstGeom prst="rect">
            <a:avLst/>
          </a:prstGeom>
        </p:spPr>
      </p:pic>
      <p:sp>
        <p:nvSpPr>
          <p:cNvPr id="8" name="Round Single Corner Rectangle 7">
            <a:extLst>
              <a:ext uri="{FF2B5EF4-FFF2-40B4-BE49-F238E27FC236}">
                <a16:creationId xmlns:a16="http://schemas.microsoft.com/office/drawing/2014/main" id="{BAF3B689-0EFA-A28F-1699-EB4B3E2343E0}"/>
              </a:ext>
            </a:extLst>
          </p:cNvPr>
          <p:cNvSpPr/>
          <p:nvPr userDrawn="1"/>
        </p:nvSpPr>
        <p:spPr>
          <a:xfrm>
            <a:off x="0" y="564206"/>
            <a:ext cx="20116800" cy="5466945"/>
          </a:xfrm>
          <a:prstGeom prst="round1Rect">
            <a:avLst>
              <a:gd name="adj" fmla="val 35919"/>
            </a:avLst>
          </a:pr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p:cNvSpPr>
            <a:spLocks noGrp="1"/>
          </p:cNvSpPr>
          <p:nvPr>
            <p:ph type="title" hasCustomPrompt="1"/>
          </p:nvPr>
        </p:nvSpPr>
        <p:spPr>
          <a:xfrm>
            <a:off x="1676619" y="730251"/>
            <a:ext cx="14506882" cy="3199190"/>
          </a:xfrm>
        </p:spPr>
        <p:txBody>
          <a:bodyPr/>
          <a:lstStyle/>
          <a:p>
            <a:r>
              <a:rPr lang="en-US" dirty="0"/>
              <a:t>This is a Title Block</a:t>
            </a:r>
          </a:p>
        </p:txBody>
      </p:sp>
      <p:sp>
        <p:nvSpPr>
          <p:cNvPr id="3" name="Content Placeholder 2"/>
          <p:cNvSpPr>
            <a:spLocks noGrp="1"/>
          </p:cNvSpPr>
          <p:nvPr>
            <p:ph idx="1"/>
          </p:nvPr>
        </p:nvSpPr>
        <p:spPr>
          <a:xfrm>
            <a:off x="1676619" y="4292602"/>
            <a:ext cx="14506882" cy="7663527"/>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11"/>
          </p:nvPr>
        </p:nvSpPr>
        <p:spPr/>
        <p:txBody>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dirty="0"/>
          </a:p>
        </p:txBody>
      </p:sp>
      <p:sp>
        <p:nvSpPr>
          <p:cNvPr id="10" name="Picture Placeholder 10">
            <a:extLst>
              <a:ext uri="{FF2B5EF4-FFF2-40B4-BE49-F238E27FC236}">
                <a16:creationId xmlns:a16="http://schemas.microsoft.com/office/drawing/2014/main" id="{92825178-299A-B2A3-5A46-8992C2BC48AD}"/>
              </a:ext>
            </a:extLst>
          </p:cNvPr>
          <p:cNvSpPr>
            <a:spLocks noGrp="1"/>
          </p:cNvSpPr>
          <p:nvPr>
            <p:ph type="pic" sz="quarter" idx="13"/>
          </p:nvPr>
        </p:nvSpPr>
        <p:spPr>
          <a:xfrm>
            <a:off x="16056507" y="3929441"/>
            <a:ext cx="7617876" cy="7617876"/>
          </a:xfrm>
          <a:prstGeom prst="ellipse">
            <a:avLst/>
          </a:prstGeom>
          <a:solidFill>
            <a:schemeClr val="bg1"/>
          </a:solidFill>
          <a:ln w="101600">
            <a:solidFill>
              <a:schemeClr val="tx2"/>
            </a:solidFill>
          </a:ln>
          <a:effectLst>
            <a:outerShdw blurRad="635000" sx="102000" sy="102000" algn="ctr" rotWithShape="0">
              <a:schemeClr val="accent2">
                <a:alpha val="10005"/>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a:defRPr lang="en-US" sz="1800">
                <a:solidFill>
                  <a:schemeClr val="lt1"/>
                </a:solidFill>
              </a:defRPr>
            </a:lvl1pPr>
          </a:lstStyle>
          <a:p>
            <a:pPr marL="0" lvl="0" algn="ctr" defTabSz="457196"/>
            <a:endParaRPr lang="en-US" dirty="0"/>
          </a:p>
        </p:txBody>
      </p:sp>
      <p:pic>
        <p:nvPicPr>
          <p:cNvPr id="4" name="Graphic 12">
            <a:extLst>
              <a:ext uri="{FF2B5EF4-FFF2-40B4-BE49-F238E27FC236}">
                <a16:creationId xmlns:a16="http://schemas.microsoft.com/office/drawing/2014/main" id="{E6E349AE-98E2-3394-40D9-854EE45919EF}"/>
              </a:ext>
            </a:extLst>
          </p:cNvPr>
          <p:cNvPicPr>
            <a:picLocks noChangeAspect="1"/>
          </p:cNvPicPr>
          <p:nvPr userDrawn="1"/>
        </p:nvPicPr>
        <p:blipFill>
          <a:blip r:embed="rId4"/>
          <a:srcRect/>
          <a:stretch/>
        </p:blipFill>
        <p:spPr>
          <a:xfrm>
            <a:off x="21261012" y="564204"/>
            <a:ext cx="2413370" cy="2413370"/>
          </a:xfrm>
          <a:prstGeom prst="rect">
            <a:avLst/>
          </a:prstGeom>
          <a:effectLst>
            <a:glow rad="101600">
              <a:schemeClr val="accent1">
                <a:alpha val="15000"/>
              </a:schemeClr>
            </a:glow>
          </a:effectLst>
        </p:spPr>
      </p:pic>
    </p:spTree>
    <p:extLst>
      <p:ext uri="{BB962C8B-B14F-4D97-AF65-F5344CB8AC3E}">
        <p14:creationId xmlns:p14="http://schemas.microsoft.com/office/powerpoint/2010/main" val="13709650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chemeClr val="accent1"/>
                </a:solidFill>
              </a:defRPr>
            </a:lvl1pPr>
          </a:lstStyle>
          <a:p>
            <a:endParaRPr lang="en-US" dirty="0"/>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chemeClr val="accent1"/>
                </a:solidFill>
              </a:defRPr>
            </a:lvl1pPr>
          </a:lstStyle>
          <a:p>
            <a:fld id="{20AF9D7A-5BEE-9245-944A-197F51D542D9}" type="slidenum">
              <a:rPr lang="en-US" smtClean="0"/>
              <a:pPr/>
              <a:t>‹#›</a:t>
            </a:fld>
            <a:endParaRPr lang="en-US" dirty="0"/>
          </a:p>
        </p:txBody>
      </p:sp>
    </p:spTree>
    <p:extLst>
      <p:ext uri="{BB962C8B-B14F-4D97-AF65-F5344CB8AC3E}">
        <p14:creationId xmlns:p14="http://schemas.microsoft.com/office/powerpoint/2010/main" val="3489411563"/>
      </p:ext>
    </p:extLst>
  </p:cSld>
  <p:clrMap bg1="lt1" tx1="dk1" bg2="lt2" tx2="dk2" accent1="accent1" accent2="accent2" accent3="accent3" accent4="accent4" accent5="accent5" accent6="accent6" hlink="hlink" folHlink="folHlink"/>
  <p:sldLayoutIdLst>
    <p:sldLayoutId id="2147483670" r:id="rId1"/>
    <p:sldLayoutId id="2147483684" r:id="rId2"/>
    <p:sldLayoutId id="2147483663" r:id="rId3"/>
    <p:sldLayoutId id="2147483668" r:id="rId4"/>
    <p:sldLayoutId id="2147483675" r:id="rId5"/>
    <p:sldLayoutId id="2147483674" r:id="rId6"/>
    <p:sldLayoutId id="2147483673" r:id="rId7"/>
    <p:sldLayoutId id="2147483680" r:id="rId8"/>
    <p:sldLayoutId id="2147483682" r:id="rId9"/>
    <p:sldLayoutId id="2147483671" r:id="rId10"/>
    <p:sldLayoutId id="2147483672" r:id="rId11"/>
    <p:sldLayoutId id="2147483677" r:id="rId12"/>
    <p:sldLayoutId id="2147483678" r:id="rId13"/>
    <p:sldLayoutId id="2147483679" r:id="rId14"/>
    <p:sldLayoutId id="2147483669" r:id="rId15"/>
    <p:sldLayoutId id="2147483683" r:id="rId16"/>
    <p:sldLayoutId id="2147483662" r:id="rId17"/>
    <p:sldLayoutId id="2147483676" r:id="rId18"/>
    <p:sldLayoutId id="2147483666" r:id="rId19"/>
    <p:sldLayoutId id="2147483681" r:id="rId20"/>
    <p:sldLayoutId id="2147483667" r:id="rId21"/>
  </p:sldLayoutIdLst>
  <p:hf hdr="0" ftr="0" dt="0"/>
  <p:txStyles>
    <p:titleStyle>
      <a:lvl1pPr algn="l" defTabSz="1828785" rtl="0" eaLnBrk="1" latinLnBrk="0" hangingPunct="1">
        <a:lnSpc>
          <a:spcPct val="90000"/>
        </a:lnSpc>
        <a:spcBef>
          <a:spcPct val="0"/>
        </a:spcBef>
        <a:buNone/>
        <a:defRPr sz="8800" b="1" kern="1200">
          <a:solidFill>
            <a:schemeClr val="accent1"/>
          </a:solidFill>
          <a:latin typeface="+mj-lt"/>
          <a:ea typeface="+mj-ea"/>
          <a:cs typeface="+mj-cs"/>
        </a:defRPr>
      </a:lvl1pPr>
    </p:titleStyle>
    <p:bodyStyle>
      <a:lvl1pPr marL="457196" indent="-457196" algn="l" defTabSz="1828785"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589" indent="-457196" algn="l" defTabSz="1828785" rtl="0" eaLnBrk="1" latinLnBrk="0" hangingPunct="1">
        <a:lnSpc>
          <a:spcPct val="90000"/>
        </a:lnSpc>
        <a:spcBef>
          <a:spcPts val="1000"/>
        </a:spcBef>
        <a:buFont typeface="Arial" panose="020B0604020202020204" pitchFamily="34" charset="0"/>
        <a:buChar char="•"/>
        <a:defRPr sz="4801" kern="1200">
          <a:solidFill>
            <a:schemeClr val="tx1"/>
          </a:solidFill>
          <a:latin typeface="+mn-lt"/>
          <a:ea typeface="+mn-ea"/>
          <a:cs typeface="+mn-cs"/>
        </a:defRPr>
      </a:lvl2pPr>
      <a:lvl3pPr marL="2285980" indent="-457196" algn="l" defTabSz="1828785" rtl="0" eaLnBrk="1" latinLnBrk="0" hangingPunct="1">
        <a:lnSpc>
          <a:spcPct val="90000"/>
        </a:lnSpc>
        <a:spcBef>
          <a:spcPts val="1000"/>
        </a:spcBef>
        <a:buFont typeface="Arial" panose="020B0604020202020204" pitchFamily="34" charset="0"/>
        <a:buChar char="•"/>
        <a:defRPr sz="4001" kern="1200">
          <a:solidFill>
            <a:schemeClr val="tx1"/>
          </a:solidFill>
          <a:latin typeface="+mn-lt"/>
          <a:ea typeface="+mn-ea"/>
          <a:cs typeface="+mn-cs"/>
        </a:defRPr>
      </a:lvl3pPr>
      <a:lvl4pPr marL="3200373" indent="-457196" algn="l" defTabSz="182878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766" indent="-457196" algn="l" defTabSz="182878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158" indent="-457196" algn="l" defTabSz="182878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551" indent="-457196" algn="l" defTabSz="182878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7942" indent="-457196" algn="l" defTabSz="182878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335" indent="-457196" algn="l" defTabSz="1828785"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785" rtl="0" eaLnBrk="1" latinLnBrk="0" hangingPunct="1">
        <a:defRPr sz="3600" kern="1200">
          <a:solidFill>
            <a:schemeClr val="tx1"/>
          </a:solidFill>
          <a:latin typeface="+mn-lt"/>
          <a:ea typeface="+mn-ea"/>
          <a:cs typeface="+mn-cs"/>
        </a:defRPr>
      </a:lvl1pPr>
      <a:lvl2pPr marL="914393" algn="l" defTabSz="1828785" rtl="0" eaLnBrk="1" latinLnBrk="0" hangingPunct="1">
        <a:defRPr sz="3600" kern="1200">
          <a:solidFill>
            <a:schemeClr val="tx1"/>
          </a:solidFill>
          <a:latin typeface="+mn-lt"/>
          <a:ea typeface="+mn-ea"/>
          <a:cs typeface="+mn-cs"/>
        </a:defRPr>
      </a:lvl2pPr>
      <a:lvl3pPr marL="1828785" algn="l" defTabSz="1828785" rtl="0" eaLnBrk="1" latinLnBrk="0" hangingPunct="1">
        <a:defRPr sz="3600" kern="1200">
          <a:solidFill>
            <a:schemeClr val="tx1"/>
          </a:solidFill>
          <a:latin typeface="+mn-lt"/>
          <a:ea typeface="+mn-ea"/>
          <a:cs typeface="+mn-cs"/>
        </a:defRPr>
      </a:lvl3pPr>
      <a:lvl4pPr marL="2743178" algn="l" defTabSz="1828785" rtl="0" eaLnBrk="1" latinLnBrk="0" hangingPunct="1">
        <a:defRPr sz="3600" kern="1200">
          <a:solidFill>
            <a:schemeClr val="tx1"/>
          </a:solidFill>
          <a:latin typeface="+mn-lt"/>
          <a:ea typeface="+mn-ea"/>
          <a:cs typeface="+mn-cs"/>
        </a:defRPr>
      </a:lvl4pPr>
      <a:lvl5pPr marL="3657569" algn="l" defTabSz="1828785" rtl="0" eaLnBrk="1" latinLnBrk="0" hangingPunct="1">
        <a:defRPr sz="3600" kern="1200">
          <a:solidFill>
            <a:schemeClr val="tx1"/>
          </a:solidFill>
          <a:latin typeface="+mn-lt"/>
          <a:ea typeface="+mn-ea"/>
          <a:cs typeface="+mn-cs"/>
        </a:defRPr>
      </a:lvl5pPr>
      <a:lvl6pPr marL="4571962" algn="l" defTabSz="1828785" rtl="0" eaLnBrk="1" latinLnBrk="0" hangingPunct="1">
        <a:defRPr sz="3600" kern="1200">
          <a:solidFill>
            <a:schemeClr val="tx1"/>
          </a:solidFill>
          <a:latin typeface="+mn-lt"/>
          <a:ea typeface="+mn-ea"/>
          <a:cs typeface="+mn-cs"/>
        </a:defRPr>
      </a:lvl6pPr>
      <a:lvl7pPr marL="5486354" algn="l" defTabSz="1828785" rtl="0" eaLnBrk="1" latinLnBrk="0" hangingPunct="1">
        <a:defRPr sz="3600" kern="1200">
          <a:solidFill>
            <a:schemeClr val="tx1"/>
          </a:solidFill>
          <a:latin typeface="+mn-lt"/>
          <a:ea typeface="+mn-ea"/>
          <a:cs typeface="+mn-cs"/>
        </a:defRPr>
      </a:lvl7pPr>
      <a:lvl8pPr marL="6400747" algn="l" defTabSz="1828785" rtl="0" eaLnBrk="1" latinLnBrk="0" hangingPunct="1">
        <a:defRPr sz="3600" kern="1200">
          <a:solidFill>
            <a:schemeClr val="tx1"/>
          </a:solidFill>
          <a:latin typeface="+mn-lt"/>
          <a:ea typeface="+mn-ea"/>
          <a:cs typeface="+mn-cs"/>
        </a:defRPr>
      </a:lvl8pPr>
      <a:lvl9pPr marL="7315138" algn="l" defTabSz="1828785"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19.jpeg"/><Relationship Id="rId1" Type="http://schemas.openxmlformats.org/officeDocument/2006/relationships/slideLayout" Target="../slideLayouts/slideLayout9.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8.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image" Target="../media/image21.png"/><Relationship Id="rId1" Type="http://schemas.openxmlformats.org/officeDocument/2006/relationships/slideLayout" Target="../slideLayouts/slideLayout8.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5.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5.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6.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8.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4.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4.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BA67C-49E8-EF59-9C08-6C0B8C4AF75A}"/>
              </a:ext>
            </a:extLst>
          </p:cNvPr>
          <p:cNvSpPr>
            <a:spLocks noGrp="1"/>
          </p:cNvSpPr>
          <p:nvPr>
            <p:ph type="ctrTitle"/>
          </p:nvPr>
        </p:nvSpPr>
        <p:spPr>
          <a:xfrm>
            <a:off x="994807" y="179712"/>
            <a:ext cx="14610954" cy="6678288"/>
          </a:xfrm>
        </p:spPr>
        <p:txBody>
          <a:bodyPr>
            <a:normAutofit/>
          </a:bodyPr>
          <a:lstStyle/>
          <a:p>
            <a:pPr algn="ctr"/>
            <a:r>
              <a:rPr lang="en-US" dirty="0"/>
              <a:t>THE ROLE OF NBFI IN FINANCIAL INCLUSION</a:t>
            </a:r>
          </a:p>
        </p:txBody>
      </p:sp>
      <p:sp>
        <p:nvSpPr>
          <p:cNvPr id="3" name="Subtitle 2">
            <a:extLst>
              <a:ext uri="{FF2B5EF4-FFF2-40B4-BE49-F238E27FC236}">
                <a16:creationId xmlns:a16="http://schemas.microsoft.com/office/drawing/2014/main" id="{B9A82A94-5FCB-30AB-3561-8EF2FFFED934}"/>
              </a:ext>
            </a:extLst>
          </p:cNvPr>
          <p:cNvSpPr>
            <a:spLocks noGrp="1"/>
          </p:cNvSpPr>
          <p:nvPr>
            <p:ph type="subTitle" idx="1"/>
          </p:nvPr>
        </p:nvSpPr>
        <p:spPr>
          <a:xfrm>
            <a:off x="994806" y="11576717"/>
            <a:ext cx="19975434" cy="2310326"/>
          </a:xfrm>
        </p:spPr>
        <p:txBody>
          <a:bodyPr>
            <a:normAutofit fontScale="77500" lnSpcReduction="20000"/>
          </a:bodyPr>
          <a:lstStyle/>
          <a:p>
            <a:r>
              <a:rPr lang="en-US" sz="5800" b="1" dirty="0"/>
              <a:t>TWENEBOAH KODUA BOAKYE</a:t>
            </a:r>
            <a:r>
              <a:rPr lang="en-US" dirty="0"/>
              <a:t>, BSc. (Engineering), LLB, MBA (Finance), CA, CEMF</a:t>
            </a:r>
          </a:p>
          <a:p>
            <a:r>
              <a:rPr lang="en-US" dirty="0"/>
              <a:t>CHIEF EXECUTIVE OFFICER (CEO) </a:t>
            </a:r>
          </a:p>
          <a:p>
            <a:r>
              <a:rPr lang="en-US" dirty="0"/>
              <a:t>GHANA ASSOC. OF SAVINGS &amp; LOANS COMPANIES (GHASALC)</a:t>
            </a:r>
          </a:p>
        </p:txBody>
      </p:sp>
      <p:sp>
        <p:nvSpPr>
          <p:cNvPr id="4" name="Slide Number Placeholder 3">
            <a:extLst>
              <a:ext uri="{FF2B5EF4-FFF2-40B4-BE49-F238E27FC236}">
                <a16:creationId xmlns:a16="http://schemas.microsoft.com/office/drawing/2014/main" id="{566E5426-AD9C-11C3-0EFD-B8256A540183}"/>
              </a:ext>
            </a:extLst>
          </p:cNvPr>
          <p:cNvSpPr>
            <a:spLocks noGrp="1"/>
          </p:cNvSpPr>
          <p:nvPr>
            <p:ph type="sldNum" sz="quarter" idx="12"/>
          </p:nvPr>
        </p:nvSpPr>
        <p:spPr/>
        <p:txBody>
          <a:bodyPr/>
          <a:lstStyle/>
          <a:p>
            <a:fld id="{20AF9D7A-5BEE-9245-944A-197F51D542D9}" type="slidenum">
              <a:rPr lang="en-US" smtClean="0"/>
              <a:pPr/>
              <a:t>1</a:t>
            </a:fld>
            <a:endParaRPr lang="en-US" dirty="0"/>
          </a:p>
        </p:txBody>
      </p:sp>
    </p:spTree>
    <p:extLst>
      <p:ext uri="{BB962C8B-B14F-4D97-AF65-F5344CB8AC3E}">
        <p14:creationId xmlns:p14="http://schemas.microsoft.com/office/powerpoint/2010/main" val="4135365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DE0B0-BF6E-947E-C38D-EBF93442743D}"/>
              </a:ext>
            </a:extLst>
          </p:cNvPr>
          <p:cNvSpPr>
            <a:spLocks noGrp="1"/>
          </p:cNvSpPr>
          <p:nvPr>
            <p:ph type="title"/>
          </p:nvPr>
        </p:nvSpPr>
        <p:spPr>
          <a:xfrm>
            <a:off x="1676618" y="730251"/>
            <a:ext cx="17455443" cy="3199190"/>
          </a:xfrm>
        </p:spPr>
        <p:txBody>
          <a:bodyPr/>
          <a:lstStyle/>
          <a:p>
            <a:r>
              <a:rPr lang="en-US" dirty="0"/>
              <a:t>The S&amp;Ls Experience in Ghana</a:t>
            </a:r>
          </a:p>
        </p:txBody>
      </p:sp>
      <p:sp>
        <p:nvSpPr>
          <p:cNvPr id="3" name="Slide Number Placeholder 2">
            <a:extLst>
              <a:ext uri="{FF2B5EF4-FFF2-40B4-BE49-F238E27FC236}">
                <a16:creationId xmlns:a16="http://schemas.microsoft.com/office/drawing/2014/main" id="{011B7887-6D5E-A016-8A24-DDC46244DC5E}"/>
              </a:ext>
            </a:extLst>
          </p:cNvPr>
          <p:cNvSpPr>
            <a:spLocks noGrp="1"/>
          </p:cNvSpPr>
          <p:nvPr>
            <p:ph type="sldNum" sz="quarter" idx="12"/>
          </p:nvPr>
        </p:nvSpPr>
        <p:spPr/>
        <p:txBody>
          <a:bodyPr/>
          <a:lstStyle/>
          <a:p>
            <a:fld id="{20AF9D7A-5BEE-9245-944A-197F51D542D9}" type="slidenum">
              <a:rPr lang="en-US" smtClean="0"/>
              <a:t>10</a:t>
            </a:fld>
            <a:endParaRPr lang="en-US" dirty="0"/>
          </a:p>
        </p:txBody>
      </p:sp>
      <p:sp>
        <p:nvSpPr>
          <p:cNvPr id="5" name="Content Placeholder 4">
            <a:extLst>
              <a:ext uri="{FF2B5EF4-FFF2-40B4-BE49-F238E27FC236}">
                <a16:creationId xmlns:a16="http://schemas.microsoft.com/office/drawing/2014/main" id="{8BC21FC7-68C2-4B11-93C7-D74C55E1AB62}"/>
              </a:ext>
            </a:extLst>
          </p:cNvPr>
          <p:cNvSpPr>
            <a:spLocks noGrp="1"/>
          </p:cNvSpPr>
          <p:nvPr>
            <p:ph idx="1"/>
          </p:nvPr>
        </p:nvSpPr>
        <p:spPr>
          <a:xfrm>
            <a:off x="1266092" y="3622432"/>
            <a:ext cx="21715828" cy="9363318"/>
          </a:xfrm>
        </p:spPr>
        <p:txBody>
          <a:bodyPr>
            <a:normAutofit fontScale="92500"/>
          </a:bodyPr>
          <a:lstStyle/>
          <a:p>
            <a:pPr marL="342900" lvl="0" indent="-342900" algn="just">
              <a:lnSpc>
                <a:spcPct val="107000"/>
              </a:lnSpc>
              <a:spcAft>
                <a:spcPts val="800"/>
              </a:spcAft>
              <a:buSzPts val="1000"/>
              <a:buFont typeface="Symbol" panose="05050102010706020507" pitchFamily="18" charset="2"/>
              <a:buChar char=""/>
              <a:tabLst>
                <a:tab pos="457200" algn="l"/>
              </a:tabLst>
            </a:pP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Letshego – Quick Loan with MTN - Example</a:t>
            </a:r>
            <a:r>
              <a:rPr lang="en-US" sz="4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Letshego Ghana Savings and Loans'</a:t>
            </a:r>
            <a:r>
              <a:rPr lang="en-US" sz="4800" kern="100" dirty="0">
                <a:effectLst/>
                <a:latin typeface="Calibri" panose="020F0502020204030204" pitchFamily="34" charset="0"/>
                <a:ea typeface="Calibri" panose="020F0502020204030204" pitchFamily="34" charset="0"/>
                <a:cs typeface="Times New Roman" panose="02020603050405020304" pitchFamily="18" charset="0"/>
              </a:rPr>
              <a:t> partnership with </a:t>
            </a: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MTN Mobile Money</a:t>
            </a:r>
            <a:r>
              <a:rPr lang="en-US" sz="4800" kern="100" dirty="0">
                <a:effectLst/>
                <a:latin typeface="Calibri" panose="020F0502020204030204" pitchFamily="34" charset="0"/>
                <a:ea typeface="Calibri" panose="020F0502020204030204" pitchFamily="34" charset="0"/>
                <a:cs typeface="Times New Roman" panose="02020603050405020304" pitchFamily="18" charset="0"/>
              </a:rPr>
              <a:t> enables the S&amp;L to lend to over 34,000 persons on a daily basis. Cash at your fingertips. 22bn. Cedis to 6.9 million wallet holders (since 2017). Disburse these loans within 3 minutes and with ease.</a:t>
            </a:r>
          </a:p>
          <a:p>
            <a:pPr marL="342900" lvl="0" indent="-342900" algn="just">
              <a:lnSpc>
                <a:spcPct val="107000"/>
              </a:lnSpc>
              <a:buFont typeface="Symbol" panose="05050102010706020507" pitchFamily="18" charset="2"/>
              <a:buChar char=""/>
            </a:pP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Pan-African – Quick Platform and the Mama Group Product with Medical Assistance</a:t>
            </a:r>
            <a:endParaRPr lang="en-US" sz="4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Sinapi Aba – Entrepreneurship and Young Business Owners Drive</a:t>
            </a:r>
            <a:endParaRPr lang="en-US" sz="4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Opportunity International – Youth Start Up Credit and Mobile Apps.</a:t>
            </a:r>
            <a:endParaRPr lang="en-US" sz="4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Bayport – Scholarship and other financial literacy programmes to support communities</a:t>
            </a:r>
            <a:endParaRPr lang="en-US" sz="4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buFont typeface="Symbol" panose="05050102010706020507" pitchFamily="18" charset="2"/>
              <a:buChar char=""/>
            </a:pP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MultiCredit – Scholarships and Inclusive finance products.</a:t>
            </a:r>
            <a:endParaRPr lang="en-US" sz="4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Symbol" panose="05050102010706020507" pitchFamily="18" charset="2"/>
              <a:buChar char=""/>
            </a:pP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ASA and </a:t>
            </a:r>
            <a:r>
              <a:rPr lang="en-US" sz="4800" b="1" kern="100" dirty="0" err="1">
                <a:effectLst/>
                <a:latin typeface="Calibri" panose="020F0502020204030204" pitchFamily="34" charset="0"/>
                <a:ea typeface="Calibri" panose="020F0502020204030204" pitchFamily="34" charset="0"/>
                <a:cs typeface="Times New Roman" panose="02020603050405020304" pitchFamily="18" charset="0"/>
              </a:rPr>
              <a:t>Adehyeman’s</a:t>
            </a:r>
            <a:r>
              <a:rPr lang="en-US" sz="4800" b="1" kern="100" dirty="0">
                <a:effectLst/>
                <a:latin typeface="Calibri" panose="020F0502020204030204" pitchFamily="34" charset="0"/>
                <a:ea typeface="Calibri" panose="020F0502020204030204" pitchFamily="34" charset="0"/>
                <a:cs typeface="Times New Roman" panose="02020603050405020304" pitchFamily="18" charset="0"/>
              </a:rPr>
              <a:t> Group Loan to bring relief to thousands of households (NPLs tamed)</a:t>
            </a:r>
            <a:endParaRPr lang="en-US" sz="4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5946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9BA31C-07E2-06E3-5B61-59AC3904B85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3E69C4DC-6EFF-5351-FE07-E3560DD600D5}"/>
              </a:ext>
            </a:extLst>
          </p:cNvPr>
          <p:cNvSpPr>
            <a:spLocks noGrp="1"/>
          </p:cNvSpPr>
          <p:nvPr>
            <p:ph type="title"/>
          </p:nvPr>
        </p:nvSpPr>
        <p:spPr>
          <a:xfrm>
            <a:off x="1676619" y="730251"/>
            <a:ext cx="14506882" cy="3199190"/>
          </a:xfrm>
        </p:spPr>
        <p:txBody>
          <a:bodyPr anchor="ctr">
            <a:normAutofit/>
          </a:bodyPr>
          <a:lstStyle/>
          <a:p>
            <a:r>
              <a:rPr lang="en-US" dirty="0"/>
              <a:t>THE ROLE OF NBFIs</a:t>
            </a:r>
          </a:p>
        </p:txBody>
      </p:sp>
      <p:sp>
        <p:nvSpPr>
          <p:cNvPr id="2" name="Slide Number Placeholder 1">
            <a:extLst>
              <a:ext uri="{FF2B5EF4-FFF2-40B4-BE49-F238E27FC236}">
                <a16:creationId xmlns:a16="http://schemas.microsoft.com/office/drawing/2014/main" id="{06317A16-4B8E-9A04-97DB-D53EA1D4A97E}"/>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11</a:t>
            </a:fld>
            <a:endParaRPr lang="en-US"/>
          </a:p>
        </p:txBody>
      </p:sp>
      <p:pic>
        <p:nvPicPr>
          <p:cNvPr id="10" name="Picture Placeholder 9" descr="A person at a market&#10;&#10;AI-generated content may be incorrect.">
            <a:extLst>
              <a:ext uri="{FF2B5EF4-FFF2-40B4-BE49-F238E27FC236}">
                <a16:creationId xmlns:a16="http://schemas.microsoft.com/office/drawing/2014/main" id="{EE91E794-E570-B79C-7EF9-711833E73679}"/>
              </a:ext>
            </a:extLst>
          </p:cNvPr>
          <p:cNvPicPr>
            <a:picLocks noGrp="1" noChangeAspect="1"/>
          </p:cNvPicPr>
          <p:nvPr>
            <p:ph type="pic" sz="quarter" idx="13"/>
          </p:nvPr>
        </p:nvPicPr>
        <p:blipFill>
          <a:blip r:embed="rId2"/>
          <a:srcRect l="12548" r="12548"/>
          <a:stretch>
            <a:fillRect/>
          </a:stretch>
        </p:blipFill>
        <p:spPr>
          <a:xfrm>
            <a:off x="16055975" y="4752023"/>
            <a:ext cx="7618413" cy="7618412"/>
          </a:xfrm>
        </p:spPr>
      </p:pic>
      <p:graphicFrame>
        <p:nvGraphicFramePr>
          <p:cNvPr id="8" name="Content Placeholder 3">
            <a:extLst>
              <a:ext uri="{FF2B5EF4-FFF2-40B4-BE49-F238E27FC236}">
                <a16:creationId xmlns:a16="http://schemas.microsoft.com/office/drawing/2014/main" id="{D3171F76-6AEA-19B0-2F90-72075E4FDEB9}"/>
              </a:ext>
            </a:extLst>
          </p:cNvPr>
          <p:cNvGraphicFramePr>
            <a:graphicFrameLocks noGrp="1"/>
          </p:cNvGraphicFramePr>
          <p:nvPr>
            <p:ph idx="1"/>
            <p:extLst>
              <p:ext uri="{D42A27DB-BD31-4B8C-83A1-F6EECF244321}">
                <p14:modId xmlns:p14="http://schemas.microsoft.com/office/powerpoint/2010/main" val="2786172009"/>
              </p:ext>
            </p:extLst>
          </p:nvPr>
        </p:nvGraphicFramePr>
        <p:xfrm>
          <a:off x="1676619" y="4292602"/>
          <a:ext cx="14379356" cy="915034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13767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graphicEl>
                                              <a:dgm id="{87897A0A-DD2D-4348-9D4C-99F9867E5B92}"/>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graphicEl>
                                              <a:dgm id="{40FEA2F9-2FE3-409B-9D77-BE7FD0B9D6DD}"/>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graphicEl>
                                              <a:dgm id="{9438B430-D1C7-41E8-8C72-B150D702F05B}"/>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graphicEl>
                                              <a:dgm id="{B14DA98A-7FBE-44A3-84E0-A587FA3CA437}"/>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graphicEl>
                                              <a:dgm id="{28749B56-4448-4088-A3A1-27E08C88D42B}"/>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graphicEl>
                                              <a:dgm id="{1BC6C6D5-EFEE-4284-AD5D-F25E2A10A584}"/>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graphicEl>
                                              <a:dgm id="{BAA4C355-F149-48A9-9CD2-76DB83FBF3E5}"/>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Sub>
          <a:bldDgm bld="one"/>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8AF42B-F64F-4A08-6789-283BBA7D714B}"/>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ABFE825-F666-42FE-1AA6-4443BCBCB445}"/>
              </a:ext>
            </a:extLst>
          </p:cNvPr>
          <p:cNvSpPr>
            <a:spLocks noGrp="1"/>
          </p:cNvSpPr>
          <p:nvPr>
            <p:ph type="sldNum" sz="quarter" idx="12"/>
          </p:nvPr>
        </p:nvSpPr>
        <p:spPr/>
        <p:txBody>
          <a:bodyPr/>
          <a:lstStyle/>
          <a:p>
            <a:fld id="{20AF9D7A-5BEE-9245-944A-197F51D542D9}" type="slidenum">
              <a:rPr lang="en-US" smtClean="0"/>
              <a:t>12</a:t>
            </a:fld>
            <a:endParaRPr lang="en-US" dirty="0"/>
          </a:p>
        </p:txBody>
      </p:sp>
      <p:sp>
        <p:nvSpPr>
          <p:cNvPr id="3" name="Title 2">
            <a:extLst>
              <a:ext uri="{FF2B5EF4-FFF2-40B4-BE49-F238E27FC236}">
                <a16:creationId xmlns:a16="http://schemas.microsoft.com/office/drawing/2014/main" id="{19CAF7FB-625D-451C-0EBC-BB79CB7ED074}"/>
              </a:ext>
            </a:extLst>
          </p:cNvPr>
          <p:cNvSpPr>
            <a:spLocks noGrp="1"/>
          </p:cNvSpPr>
          <p:nvPr>
            <p:ph type="title"/>
          </p:nvPr>
        </p:nvSpPr>
        <p:spPr/>
        <p:txBody>
          <a:bodyPr/>
          <a:lstStyle/>
          <a:p>
            <a:r>
              <a:rPr lang="en-US" dirty="0"/>
              <a:t>THE ROLE OF NBFIs</a:t>
            </a:r>
          </a:p>
        </p:txBody>
      </p:sp>
      <p:sp>
        <p:nvSpPr>
          <p:cNvPr id="4" name="Content Placeholder 3">
            <a:extLst>
              <a:ext uri="{FF2B5EF4-FFF2-40B4-BE49-F238E27FC236}">
                <a16:creationId xmlns:a16="http://schemas.microsoft.com/office/drawing/2014/main" id="{DD71D39B-7595-90C0-808D-3D0F6ABD4B90}"/>
              </a:ext>
            </a:extLst>
          </p:cNvPr>
          <p:cNvSpPr>
            <a:spLocks noGrp="1"/>
          </p:cNvSpPr>
          <p:nvPr>
            <p:ph idx="1"/>
          </p:nvPr>
        </p:nvSpPr>
        <p:spPr>
          <a:xfrm>
            <a:off x="984738" y="3651251"/>
            <a:ext cx="22754493" cy="9791701"/>
          </a:xfrm>
        </p:spPr>
        <p:txBody>
          <a:bodyPr>
            <a:normAutofit/>
          </a:bodyPr>
          <a:lstStyle/>
          <a:p>
            <a:pPr>
              <a:spcAft>
                <a:spcPts val="1029"/>
              </a:spcAft>
            </a:pPr>
            <a:r>
              <a:rPr lang="en-US" sz="5999" b="1" dirty="0"/>
              <a:t>Financial Inclusion </a:t>
            </a:r>
            <a:r>
              <a:rPr lang="en-US" sz="5999" dirty="0"/>
              <a:t>– They reach unbanked populations through innovative solutions (mobile money, agency banking).</a:t>
            </a:r>
          </a:p>
          <a:p>
            <a:pPr>
              <a:spcAft>
                <a:spcPts val="1029"/>
              </a:spcAft>
            </a:pPr>
            <a:r>
              <a:rPr lang="en-US" sz="5999" b="1" dirty="0"/>
              <a:t>Support for SMEs </a:t>
            </a:r>
            <a:r>
              <a:rPr lang="en-US" sz="5999" dirty="0"/>
              <a:t>– Provide credit to small businesses that struggle to secure bank loans.</a:t>
            </a:r>
          </a:p>
          <a:p>
            <a:pPr>
              <a:spcAft>
                <a:spcPts val="1029"/>
              </a:spcAft>
            </a:pPr>
            <a:r>
              <a:rPr lang="en-US" sz="5999" b="1" dirty="0"/>
              <a:t>Economic Growth </a:t>
            </a:r>
            <a:r>
              <a:rPr lang="en-US" sz="5999" dirty="0"/>
              <a:t>– Stimulate entrepreneurship and reduce poverty by improving access to finance. </a:t>
            </a:r>
          </a:p>
          <a:p>
            <a:pPr>
              <a:spcAft>
                <a:spcPts val="1029"/>
              </a:spcAft>
            </a:pPr>
            <a:r>
              <a:rPr lang="en-US" sz="5999" b="1" dirty="0"/>
              <a:t>Resilience</a:t>
            </a:r>
            <a:r>
              <a:rPr lang="en-US" sz="5999" dirty="0"/>
              <a:t> – Offer alternative financial services during banking and economic crises (e.g., Letshego and Pan-African S&amp;Ls during COVID-19).</a:t>
            </a:r>
          </a:p>
          <a:p>
            <a:endParaRPr lang="en-US" sz="5999" dirty="0"/>
          </a:p>
        </p:txBody>
      </p:sp>
    </p:spTree>
    <p:extLst>
      <p:ext uri="{BB962C8B-B14F-4D97-AF65-F5344CB8AC3E}">
        <p14:creationId xmlns:p14="http://schemas.microsoft.com/office/powerpoint/2010/main" val="32769344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C646AB-F697-4ADD-6D6D-263924F36A6E}"/>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FEB05BE-A11C-434B-CEC1-7421E6773991}"/>
              </a:ext>
            </a:extLst>
          </p:cNvPr>
          <p:cNvSpPr>
            <a:spLocks noGrp="1"/>
          </p:cNvSpPr>
          <p:nvPr>
            <p:ph type="sldNum" sz="quarter" idx="12"/>
          </p:nvPr>
        </p:nvSpPr>
        <p:spPr/>
        <p:txBody>
          <a:bodyPr/>
          <a:lstStyle/>
          <a:p>
            <a:fld id="{20AF9D7A-5BEE-9245-944A-197F51D542D9}" type="slidenum">
              <a:rPr lang="en-US" smtClean="0"/>
              <a:t>13</a:t>
            </a:fld>
            <a:endParaRPr lang="en-US" dirty="0"/>
          </a:p>
        </p:txBody>
      </p:sp>
      <p:sp>
        <p:nvSpPr>
          <p:cNvPr id="3" name="Title 2">
            <a:extLst>
              <a:ext uri="{FF2B5EF4-FFF2-40B4-BE49-F238E27FC236}">
                <a16:creationId xmlns:a16="http://schemas.microsoft.com/office/drawing/2014/main" id="{2FA689DF-BB22-7471-3662-903ADEBCAA7A}"/>
              </a:ext>
            </a:extLst>
          </p:cNvPr>
          <p:cNvSpPr>
            <a:spLocks noGrp="1"/>
          </p:cNvSpPr>
          <p:nvPr>
            <p:ph type="title"/>
          </p:nvPr>
        </p:nvSpPr>
        <p:spPr>
          <a:xfrm>
            <a:off x="701040" y="730251"/>
            <a:ext cx="19271382" cy="2651126"/>
          </a:xfrm>
        </p:spPr>
        <p:txBody>
          <a:bodyPr/>
          <a:lstStyle/>
          <a:p>
            <a:r>
              <a:rPr lang="en-US" dirty="0"/>
              <a:t>ACHIEVING FINANCIAL INCLUSION</a:t>
            </a:r>
          </a:p>
        </p:txBody>
      </p:sp>
      <p:graphicFrame>
        <p:nvGraphicFramePr>
          <p:cNvPr id="7" name="Diagram 6">
            <a:extLst>
              <a:ext uri="{FF2B5EF4-FFF2-40B4-BE49-F238E27FC236}">
                <a16:creationId xmlns:a16="http://schemas.microsoft.com/office/drawing/2014/main" id="{52A9B52C-90F8-BB50-5549-33B4C8AAF623}"/>
              </a:ext>
            </a:extLst>
          </p:cNvPr>
          <p:cNvGraphicFramePr/>
          <p:nvPr>
            <p:extLst>
              <p:ext uri="{D42A27DB-BD31-4B8C-83A1-F6EECF244321}">
                <p14:modId xmlns:p14="http://schemas.microsoft.com/office/powerpoint/2010/main" val="934936898"/>
              </p:ext>
            </p:extLst>
          </p:nvPr>
        </p:nvGraphicFramePr>
        <p:xfrm>
          <a:off x="1201784" y="3381377"/>
          <a:ext cx="22220925" cy="10222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23858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7" grpId="0">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554C7F0-7A49-2580-6DBA-BA008EB345D9}"/>
              </a:ext>
            </a:extLst>
          </p:cNvPr>
          <p:cNvSpPr>
            <a:spLocks noGrp="1"/>
          </p:cNvSpPr>
          <p:nvPr>
            <p:ph idx="1"/>
          </p:nvPr>
        </p:nvSpPr>
        <p:spPr>
          <a:xfrm>
            <a:off x="712792" y="3156156"/>
            <a:ext cx="15982381" cy="10286796"/>
          </a:xfrm>
        </p:spPr>
        <p:txBody>
          <a:bodyPr>
            <a:normAutofit/>
          </a:bodyPr>
          <a:lstStyle/>
          <a:p>
            <a:pPr>
              <a:buNone/>
            </a:pPr>
            <a:r>
              <a:rPr lang="en-US" sz="6000" b="1" i="1" dirty="0">
                <a:effectLst/>
              </a:rPr>
              <a:t>Financial Health (UN GOAL)</a:t>
            </a:r>
          </a:p>
          <a:p>
            <a:r>
              <a:rPr lang="en-US" sz="6000" i="1" dirty="0">
                <a:effectLst/>
              </a:rPr>
              <a:t>This </a:t>
            </a:r>
            <a:r>
              <a:rPr lang="en-US" sz="6000" b="0" i="1" dirty="0">
                <a:effectLst/>
              </a:rPr>
              <a:t>means having the right financial tools to manage day-to-day expenses, build resilience to financial shocks, and invest in the future. When these financial tools — like savings, insurance, payments, credit, and more — are designed with financial health and the needs of customers in mind, they can foster a more inclusive and sustainable financial ecosystem that supports financial stability, resilience, and long-term prosperity for everyone.</a:t>
            </a:r>
          </a:p>
          <a:p>
            <a:endParaRPr lang="en-US" sz="6000" i="1" dirty="0"/>
          </a:p>
        </p:txBody>
      </p:sp>
      <p:sp>
        <p:nvSpPr>
          <p:cNvPr id="2" name="Slide Number Placeholder 1">
            <a:extLst>
              <a:ext uri="{FF2B5EF4-FFF2-40B4-BE49-F238E27FC236}">
                <a16:creationId xmlns:a16="http://schemas.microsoft.com/office/drawing/2014/main" id="{04D8FB57-51F9-14A6-5D7E-72FC72255D0D}"/>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14</a:t>
            </a:fld>
            <a:endParaRPr lang="en-US"/>
          </a:p>
        </p:txBody>
      </p:sp>
      <p:pic>
        <p:nvPicPr>
          <p:cNvPr id="6" name="Picture 5" descr="Calculator, pen, compass, money and a paper with graphs printed on it">
            <a:extLst>
              <a:ext uri="{FF2B5EF4-FFF2-40B4-BE49-F238E27FC236}">
                <a16:creationId xmlns:a16="http://schemas.microsoft.com/office/drawing/2014/main" id="{F0BD2F03-AD55-9940-A37A-129BDD857F91}"/>
              </a:ext>
            </a:extLst>
          </p:cNvPr>
          <p:cNvPicPr>
            <a:picLocks noChangeAspect="1"/>
          </p:cNvPicPr>
          <p:nvPr/>
        </p:nvPicPr>
        <p:blipFill>
          <a:blip r:embed="rId2"/>
          <a:srcRect l="21986" r="17763" b="-1"/>
          <a:stretch/>
        </p:blipFill>
        <p:spPr>
          <a:xfrm>
            <a:off x="17191463" y="3929441"/>
            <a:ext cx="6482920" cy="6482920"/>
          </a:xfrm>
          <a:prstGeom prst="ellipse">
            <a:avLst/>
          </a:prstGeom>
          <a:noFill/>
          <a:ln w="101600">
            <a:solidFill>
              <a:schemeClr val="tx2"/>
            </a:solidFill>
          </a:ln>
          <a:effectLst>
            <a:outerShdw blurRad="635000" sx="102000" sy="102000" algn="ctr" rotWithShape="0">
              <a:schemeClr val="accent2">
                <a:alpha val="10005"/>
              </a:schemeClr>
            </a:outerShdw>
          </a:effectLst>
        </p:spPr>
      </p:pic>
      <p:sp>
        <p:nvSpPr>
          <p:cNvPr id="8" name="Title 2">
            <a:extLst>
              <a:ext uri="{FF2B5EF4-FFF2-40B4-BE49-F238E27FC236}">
                <a16:creationId xmlns:a16="http://schemas.microsoft.com/office/drawing/2014/main" id="{7EDF332C-A9FE-E04C-ED3E-9A811B5DB226}"/>
              </a:ext>
            </a:extLst>
          </p:cNvPr>
          <p:cNvSpPr>
            <a:spLocks noGrp="1"/>
          </p:cNvSpPr>
          <p:nvPr>
            <p:ph type="title"/>
          </p:nvPr>
        </p:nvSpPr>
        <p:spPr>
          <a:xfrm>
            <a:off x="1676620" y="730251"/>
            <a:ext cx="18295802" cy="2651126"/>
          </a:xfrm>
        </p:spPr>
        <p:txBody>
          <a:bodyPr/>
          <a:lstStyle/>
          <a:p>
            <a:r>
              <a:rPr lang="en-US" dirty="0"/>
              <a:t>IMPACTING THE WORLD</a:t>
            </a:r>
          </a:p>
        </p:txBody>
      </p:sp>
    </p:spTree>
    <p:extLst>
      <p:ext uri="{BB962C8B-B14F-4D97-AF65-F5344CB8AC3E}">
        <p14:creationId xmlns:p14="http://schemas.microsoft.com/office/powerpoint/2010/main" val="2464697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36B4EA-86EE-BB19-9849-1FDBDADE01F9}"/>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20ED3BF-4AD9-3BCD-D560-578BA050299B}"/>
              </a:ext>
            </a:extLst>
          </p:cNvPr>
          <p:cNvSpPr>
            <a:spLocks noGrp="1"/>
          </p:cNvSpPr>
          <p:nvPr>
            <p:ph type="sldNum" sz="quarter" idx="12"/>
          </p:nvPr>
        </p:nvSpPr>
        <p:spPr/>
        <p:txBody>
          <a:bodyPr/>
          <a:lstStyle/>
          <a:p>
            <a:fld id="{20AF9D7A-5BEE-9245-944A-197F51D542D9}" type="slidenum">
              <a:rPr lang="en-US" smtClean="0"/>
              <a:t>15</a:t>
            </a:fld>
            <a:endParaRPr lang="en-US" dirty="0"/>
          </a:p>
        </p:txBody>
      </p:sp>
      <p:sp>
        <p:nvSpPr>
          <p:cNvPr id="3" name="Title 2">
            <a:extLst>
              <a:ext uri="{FF2B5EF4-FFF2-40B4-BE49-F238E27FC236}">
                <a16:creationId xmlns:a16="http://schemas.microsoft.com/office/drawing/2014/main" id="{3A99E100-5C52-6D34-D91A-C7A17D796B48}"/>
              </a:ext>
            </a:extLst>
          </p:cNvPr>
          <p:cNvSpPr>
            <a:spLocks noGrp="1"/>
          </p:cNvSpPr>
          <p:nvPr>
            <p:ph type="title"/>
          </p:nvPr>
        </p:nvSpPr>
        <p:spPr/>
        <p:txBody>
          <a:bodyPr/>
          <a:lstStyle/>
          <a:p>
            <a:r>
              <a:rPr lang="en-US" dirty="0"/>
              <a:t>IMPACTING THE WORLD</a:t>
            </a:r>
          </a:p>
        </p:txBody>
      </p:sp>
      <p:pic>
        <p:nvPicPr>
          <p:cNvPr id="16" name="Content Placeholder 15">
            <a:extLst>
              <a:ext uri="{FF2B5EF4-FFF2-40B4-BE49-F238E27FC236}">
                <a16:creationId xmlns:a16="http://schemas.microsoft.com/office/drawing/2014/main" id="{38778B35-34C0-E20C-BEAA-645F46F69DA4}"/>
              </a:ext>
            </a:extLst>
          </p:cNvPr>
          <p:cNvPicPr>
            <a:picLocks noGrp="1" noChangeAspect="1"/>
          </p:cNvPicPr>
          <p:nvPr>
            <p:ph idx="1"/>
          </p:nvPr>
        </p:nvPicPr>
        <p:blipFill>
          <a:blip r:embed="rId2"/>
          <a:stretch>
            <a:fillRect/>
          </a:stretch>
        </p:blipFill>
        <p:spPr>
          <a:xfrm>
            <a:off x="4333118" y="2761940"/>
            <a:ext cx="16051865" cy="2705478"/>
          </a:xfrm>
        </p:spPr>
      </p:pic>
      <p:pic>
        <p:nvPicPr>
          <p:cNvPr id="18" name="Picture 17">
            <a:extLst>
              <a:ext uri="{FF2B5EF4-FFF2-40B4-BE49-F238E27FC236}">
                <a16:creationId xmlns:a16="http://schemas.microsoft.com/office/drawing/2014/main" id="{4EF6CFBA-8C8C-F1E3-A667-CE64BCD7E598}"/>
              </a:ext>
            </a:extLst>
          </p:cNvPr>
          <p:cNvPicPr>
            <a:picLocks noChangeAspect="1"/>
          </p:cNvPicPr>
          <p:nvPr/>
        </p:nvPicPr>
        <p:blipFill>
          <a:blip r:embed="rId3"/>
          <a:stretch>
            <a:fillRect/>
          </a:stretch>
        </p:blipFill>
        <p:spPr>
          <a:xfrm>
            <a:off x="4295931" y="5514248"/>
            <a:ext cx="16118549" cy="2695951"/>
          </a:xfrm>
          <a:prstGeom prst="rect">
            <a:avLst/>
          </a:prstGeom>
        </p:spPr>
      </p:pic>
      <p:pic>
        <p:nvPicPr>
          <p:cNvPr id="20" name="Picture 19">
            <a:extLst>
              <a:ext uri="{FF2B5EF4-FFF2-40B4-BE49-F238E27FC236}">
                <a16:creationId xmlns:a16="http://schemas.microsoft.com/office/drawing/2014/main" id="{B9A425D7-F02F-10DC-035B-EEABAF439311}"/>
              </a:ext>
            </a:extLst>
          </p:cNvPr>
          <p:cNvPicPr>
            <a:picLocks noChangeAspect="1"/>
          </p:cNvPicPr>
          <p:nvPr/>
        </p:nvPicPr>
        <p:blipFill>
          <a:blip r:embed="rId4"/>
          <a:stretch>
            <a:fillRect/>
          </a:stretch>
        </p:blipFill>
        <p:spPr>
          <a:xfrm>
            <a:off x="4342758" y="8281800"/>
            <a:ext cx="16118549" cy="2638793"/>
          </a:xfrm>
          <a:prstGeom prst="rect">
            <a:avLst/>
          </a:prstGeom>
        </p:spPr>
      </p:pic>
      <p:pic>
        <p:nvPicPr>
          <p:cNvPr id="22" name="Picture 21">
            <a:extLst>
              <a:ext uri="{FF2B5EF4-FFF2-40B4-BE49-F238E27FC236}">
                <a16:creationId xmlns:a16="http://schemas.microsoft.com/office/drawing/2014/main" id="{0656DDCB-E14B-24F0-98E6-4D5F48A18EA4}"/>
              </a:ext>
            </a:extLst>
          </p:cNvPr>
          <p:cNvPicPr>
            <a:picLocks noChangeAspect="1"/>
          </p:cNvPicPr>
          <p:nvPr/>
        </p:nvPicPr>
        <p:blipFill>
          <a:blip r:embed="rId5"/>
          <a:stretch>
            <a:fillRect/>
          </a:stretch>
        </p:blipFill>
        <p:spPr>
          <a:xfrm>
            <a:off x="4295931" y="10967844"/>
            <a:ext cx="16191249" cy="2753109"/>
          </a:xfrm>
          <a:prstGeom prst="rect">
            <a:avLst/>
          </a:prstGeom>
        </p:spPr>
      </p:pic>
      <p:pic>
        <p:nvPicPr>
          <p:cNvPr id="24" name="Picture 23">
            <a:extLst>
              <a:ext uri="{FF2B5EF4-FFF2-40B4-BE49-F238E27FC236}">
                <a16:creationId xmlns:a16="http://schemas.microsoft.com/office/drawing/2014/main" id="{D6BEE107-6C94-D17D-168B-B7585005DCE3}"/>
              </a:ext>
            </a:extLst>
          </p:cNvPr>
          <p:cNvPicPr>
            <a:picLocks noChangeAspect="1"/>
          </p:cNvPicPr>
          <p:nvPr/>
        </p:nvPicPr>
        <p:blipFill>
          <a:blip r:embed="rId6"/>
          <a:stretch>
            <a:fillRect/>
          </a:stretch>
        </p:blipFill>
        <p:spPr>
          <a:xfrm>
            <a:off x="0" y="6518499"/>
            <a:ext cx="4295931" cy="2695952"/>
          </a:xfrm>
          <a:prstGeom prst="rect">
            <a:avLst/>
          </a:prstGeom>
        </p:spPr>
      </p:pic>
      <p:pic>
        <p:nvPicPr>
          <p:cNvPr id="26" name="Picture 25">
            <a:extLst>
              <a:ext uri="{FF2B5EF4-FFF2-40B4-BE49-F238E27FC236}">
                <a16:creationId xmlns:a16="http://schemas.microsoft.com/office/drawing/2014/main" id="{35A97FBF-EE4C-6095-914C-6117B101E78E}"/>
              </a:ext>
            </a:extLst>
          </p:cNvPr>
          <p:cNvPicPr>
            <a:picLocks noChangeAspect="1"/>
          </p:cNvPicPr>
          <p:nvPr/>
        </p:nvPicPr>
        <p:blipFill>
          <a:blip r:embed="rId7"/>
          <a:stretch>
            <a:fillRect/>
          </a:stretch>
        </p:blipFill>
        <p:spPr>
          <a:xfrm>
            <a:off x="20551097" y="11015475"/>
            <a:ext cx="3497623" cy="2657846"/>
          </a:xfrm>
          <a:prstGeom prst="rect">
            <a:avLst/>
          </a:prstGeom>
        </p:spPr>
      </p:pic>
      <p:sp>
        <p:nvSpPr>
          <p:cNvPr id="27" name="Star: 5 Points 26">
            <a:extLst>
              <a:ext uri="{FF2B5EF4-FFF2-40B4-BE49-F238E27FC236}">
                <a16:creationId xmlns:a16="http://schemas.microsoft.com/office/drawing/2014/main" id="{29F2C0C1-58F6-05D4-0A1B-30D52B41401A}"/>
              </a:ext>
            </a:extLst>
          </p:cNvPr>
          <p:cNvSpPr/>
          <p:nvPr/>
        </p:nvSpPr>
        <p:spPr>
          <a:xfrm>
            <a:off x="4754880" y="4114679"/>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Star: 5 Points 27">
            <a:extLst>
              <a:ext uri="{FF2B5EF4-FFF2-40B4-BE49-F238E27FC236}">
                <a16:creationId xmlns:a16="http://schemas.microsoft.com/office/drawing/2014/main" id="{1C8AB44B-3F39-8B6F-17D3-207852815499}"/>
              </a:ext>
            </a:extLst>
          </p:cNvPr>
          <p:cNvSpPr/>
          <p:nvPr/>
        </p:nvSpPr>
        <p:spPr>
          <a:xfrm>
            <a:off x="9305101" y="4136456"/>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Star: 5 Points 28">
            <a:extLst>
              <a:ext uri="{FF2B5EF4-FFF2-40B4-BE49-F238E27FC236}">
                <a16:creationId xmlns:a16="http://schemas.microsoft.com/office/drawing/2014/main" id="{09136A0A-7EDD-9186-E8F0-DE0AB7197F3D}"/>
              </a:ext>
            </a:extLst>
          </p:cNvPr>
          <p:cNvSpPr/>
          <p:nvPr/>
        </p:nvSpPr>
        <p:spPr>
          <a:xfrm>
            <a:off x="13877105" y="4169113"/>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Star: 5 Points 29">
            <a:extLst>
              <a:ext uri="{FF2B5EF4-FFF2-40B4-BE49-F238E27FC236}">
                <a16:creationId xmlns:a16="http://schemas.microsoft.com/office/drawing/2014/main" id="{D0A7F70B-5AE8-BF7F-A68E-AA23ECE0642E}"/>
              </a:ext>
            </a:extLst>
          </p:cNvPr>
          <p:cNvSpPr/>
          <p:nvPr/>
        </p:nvSpPr>
        <p:spPr>
          <a:xfrm>
            <a:off x="18470863" y="4169114"/>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tar: 5 Points 30">
            <a:extLst>
              <a:ext uri="{FF2B5EF4-FFF2-40B4-BE49-F238E27FC236}">
                <a16:creationId xmlns:a16="http://schemas.microsoft.com/office/drawing/2014/main" id="{1DCA22E7-E19A-0104-63CA-62844A03D9A9}"/>
              </a:ext>
            </a:extLst>
          </p:cNvPr>
          <p:cNvSpPr/>
          <p:nvPr/>
        </p:nvSpPr>
        <p:spPr>
          <a:xfrm>
            <a:off x="4907280" y="6879651"/>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Star: 5 Points 31">
            <a:extLst>
              <a:ext uri="{FF2B5EF4-FFF2-40B4-BE49-F238E27FC236}">
                <a16:creationId xmlns:a16="http://schemas.microsoft.com/office/drawing/2014/main" id="{441FC443-6D57-C691-D289-B6FAED14040B}"/>
              </a:ext>
            </a:extLst>
          </p:cNvPr>
          <p:cNvSpPr/>
          <p:nvPr/>
        </p:nvSpPr>
        <p:spPr>
          <a:xfrm>
            <a:off x="9392191" y="6868766"/>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Star: 5 Points 32">
            <a:extLst>
              <a:ext uri="{FF2B5EF4-FFF2-40B4-BE49-F238E27FC236}">
                <a16:creationId xmlns:a16="http://schemas.microsoft.com/office/drawing/2014/main" id="{A585960F-B6A0-F238-9E90-3419456F2B99}"/>
              </a:ext>
            </a:extLst>
          </p:cNvPr>
          <p:cNvSpPr/>
          <p:nvPr/>
        </p:nvSpPr>
        <p:spPr>
          <a:xfrm>
            <a:off x="13898872" y="6879644"/>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Star: 5 Points 33">
            <a:extLst>
              <a:ext uri="{FF2B5EF4-FFF2-40B4-BE49-F238E27FC236}">
                <a16:creationId xmlns:a16="http://schemas.microsoft.com/office/drawing/2014/main" id="{CB807C1B-C6DD-ECEA-798E-9407AA781638}"/>
              </a:ext>
            </a:extLst>
          </p:cNvPr>
          <p:cNvSpPr/>
          <p:nvPr/>
        </p:nvSpPr>
        <p:spPr>
          <a:xfrm>
            <a:off x="18514409" y="6836106"/>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Star: 5 Points 34">
            <a:extLst>
              <a:ext uri="{FF2B5EF4-FFF2-40B4-BE49-F238E27FC236}">
                <a16:creationId xmlns:a16="http://schemas.microsoft.com/office/drawing/2014/main" id="{01AEAB16-177B-D795-FBD4-E096085D0B73}"/>
              </a:ext>
            </a:extLst>
          </p:cNvPr>
          <p:cNvSpPr/>
          <p:nvPr/>
        </p:nvSpPr>
        <p:spPr>
          <a:xfrm>
            <a:off x="4907280" y="9622847"/>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Star: 5 Points 35">
            <a:extLst>
              <a:ext uri="{FF2B5EF4-FFF2-40B4-BE49-F238E27FC236}">
                <a16:creationId xmlns:a16="http://schemas.microsoft.com/office/drawing/2014/main" id="{1654E6F8-1E77-9B10-A71D-559417371D22}"/>
              </a:ext>
            </a:extLst>
          </p:cNvPr>
          <p:cNvSpPr/>
          <p:nvPr/>
        </p:nvSpPr>
        <p:spPr>
          <a:xfrm>
            <a:off x="9457506" y="9644618"/>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Star: 5 Points 36">
            <a:extLst>
              <a:ext uri="{FF2B5EF4-FFF2-40B4-BE49-F238E27FC236}">
                <a16:creationId xmlns:a16="http://schemas.microsoft.com/office/drawing/2014/main" id="{DEEF46B2-4159-1120-9B90-4739486B65A6}"/>
              </a:ext>
            </a:extLst>
          </p:cNvPr>
          <p:cNvSpPr/>
          <p:nvPr/>
        </p:nvSpPr>
        <p:spPr>
          <a:xfrm>
            <a:off x="18645035" y="9622849"/>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Star: 5 Points 37">
            <a:extLst>
              <a:ext uri="{FF2B5EF4-FFF2-40B4-BE49-F238E27FC236}">
                <a16:creationId xmlns:a16="http://schemas.microsoft.com/office/drawing/2014/main" id="{A211BB22-1718-A589-A420-CFED28B944CD}"/>
              </a:ext>
            </a:extLst>
          </p:cNvPr>
          <p:cNvSpPr/>
          <p:nvPr/>
        </p:nvSpPr>
        <p:spPr>
          <a:xfrm>
            <a:off x="4841967" y="12344274"/>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Star: 5 Points 38">
            <a:extLst>
              <a:ext uri="{FF2B5EF4-FFF2-40B4-BE49-F238E27FC236}">
                <a16:creationId xmlns:a16="http://schemas.microsoft.com/office/drawing/2014/main" id="{47806C72-9858-0B4D-77A3-77839A4AA300}"/>
              </a:ext>
            </a:extLst>
          </p:cNvPr>
          <p:cNvSpPr/>
          <p:nvPr/>
        </p:nvSpPr>
        <p:spPr>
          <a:xfrm>
            <a:off x="13920641" y="12344274"/>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Star: 5 Points 39">
            <a:extLst>
              <a:ext uri="{FF2B5EF4-FFF2-40B4-BE49-F238E27FC236}">
                <a16:creationId xmlns:a16="http://schemas.microsoft.com/office/drawing/2014/main" id="{ECC2D69A-7AC7-62DD-D09C-FD526DFB6A32}"/>
              </a:ext>
            </a:extLst>
          </p:cNvPr>
          <p:cNvSpPr/>
          <p:nvPr/>
        </p:nvSpPr>
        <p:spPr>
          <a:xfrm>
            <a:off x="18677692" y="12333395"/>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Star: 5 Points 40">
            <a:extLst>
              <a:ext uri="{FF2B5EF4-FFF2-40B4-BE49-F238E27FC236}">
                <a16:creationId xmlns:a16="http://schemas.microsoft.com/office/drawing/2014/main" id="{B18D3377-FA4A-C717-C291-9E9D723EA7BF}"/>
              </a:ext>
            </a:extLst>
          </p:cNvPr>
          <p:cNvSpPr/>
          <p:nvPr/>
        </p:nvSpPr>
        <p:spPr>
          <a:xfrm>
            <a:off x="21294473" y="11808464"/>
            <a:ext cx="1960937" cy="1634487"/>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Star: 5 Points 42">
            <a:extLst>
              <a:ext uri="{FF2B5EF4-FFF2-40B4-BE49-F238E27FC236}">
                <a16:creationId xmlns:a16="http://schemas.microsoft.com/office/drawing/2014/main" id="{B9529C7C-9B55-0828-6EFC-D44B8995986C}"/>
              </a:ext>
            </a:extLst>
          </p:cNvPr>
          <p:cNvSpPr/>
          <p:nvPr/>
        </p:nvSpPr>
        <p:spPr>
          <a:xfrm>
            <a:off x="13909761" y="9611961"/>
            <a:ext cx="1402080" cy="1233330"/>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Star: 5 Points 44">
            <a:extLst>
              <a:ext uri="{FF2B5EF4-FFF2-40B4-BE49-F238E27FC236}">
                <a16:creationId xmlns:a16="http://schemas.microsoft.com/office/drawing/2014/main" id="{F21FF788-BF16-6178-51BE-49BBD3DA2680}"/>
              </a:ext>
            </a:extLst>
          </p:cNvPr>
          <p:cNvSpPr/>
          <p:nvPr/>
        </p:nvSpPr>
        <p:spPr>
          <a:xfrm>
            <a:off x="9599018" y="12631341"/>
            <a:ext cx="709757" cy="500873"/>
          </a:xfrm>
          <a:prstGeom prst="star5">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730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40"/>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45"/>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45" presetClass="entr" presetSubtype="0" fill="hold" grpId="0" nodeType="clickEffect">
                                  <p:stCondLst>
                                    <p:cond delay="0"/>
                                  </p:stCondLst>
                                  <p:childTnLst>
                                    <p:set>
                                      <p:cBhvr>
                                        <p:cTn id="70" dur="1" fill="hold">
                                          <p:stCondLst>
                                            <p:cond delay="0"/>
                                          </p:stCondLst>
                                        </p:cTn>
                                        <p:tgtEl>
                                          <p:spTgt spid="41"/>
                                        </p:tgtEl>
                                        <p:attrNameLst>
                                          <p:attrName>style.visibility</p:attrName>
                                        </p:attrNameLst>
                                      </p:cBhvr>
                                      <p:to>
                                        <p:strVal val="visible"/>
                                      </p:to>
                                    </p:set>
                                    <p:animEffect transition="in" filter="fade">
                                      <p:cBhvr>
                                        <p:cTn id="71" dur="2000"/>
                                        <p:tgtEl>
                                          <p:spTgt spid="41"/>
                                        </p:tgtEl>
                                      </p:cBhvr>
                                    </p:animEffect>
                                    <p:anim calcmode="lin" valueType="num">
                                      <p:cBhvr>
                                        <p:cTn id="72" dur="2000" fill="hold"/>
                                        <p:tgtEl>
                                          <p:spTgt spid="41"/>
                                        </p:tgtEl>
                                        <p:attrNameLst>
                                          <p:attrName>ppt_w</p:attrName>
                                        </p:attrNameLst>
                                      </p:cBhvr>
                                      <p:tavLst>
                                        <p:tav tm="0" fmla="#ppt_w*sin(2.5*pi*$)">
                                          <p:val>
                                            <p:fltVal val="0"/>
                                          </p:val>
                                        </p:tav>
                                        <p:tav tm="100000">
                                          <p:val>
                                            <p:fltVal val="1"/>
                                          </p:val>
                                        </p:tav>
                                      </p:tavLst>
                                    </p:anim>
                                    <p:anim calcmode="lin" valueType="num">
                                      <p:cBhvr>
                                        <p:cTn id="73" dur="2000" fill="hold"/>
                                        <p:tgtEl>
                                          <p:spTgt spid="41"/>
                                        </p:tgtEl>
                                        <p:attrNameLst>
                                          <p:attrName>ppt_h</p:attrName>
                                        </p:attrNameLst>
                                      </p:cBhvr>
                                      <p:tavLst>
                                        <p:tav tm="0">
                                          <p:val>
                                            <p:strVal val="#ppt_h"/>
                                          </p:val>
                                        </p:tav>
                                        <p:tav tm="100000">
                                          <p:val>
                                            <p:strVal val="#ppt_h"/>
                                          </p:val>
                                        </p:tav>
                                      </p:tavLst>
                                    </p:anim>
                                  </p:childTnLst>
                                </p:cTn>
                              </p:par>
                            </p:childTnLst>
                          </p:cTn>
                        </p:par>
                      </p:childTnLst>
                    </p:cTn>
                  </p:par>
                  <p:par>
                    <p:cTn id="74" fill="hold">
                      <p:stCondLst>
                        <p:cond delay="indefinite"/>
                      </p:stCondLst>
                      <p:childTnLst>
                        <p:par>
                          <p:cTn id="75" fill="hold">
                            <p:stCondLst>
                              <p:cond delay="0"/>
                            </p:stCondLst>
                            <p:childTnLst>
                              <p:par>
                                <p:cTn id="76" presetID="31" presetClass="entr" presetSubtype="0" fill="hold" grpId="1" nodeType="clickEffect">
                                  <p:stCondLst>
                                    <p:cond delay="0"/>
                                  </p:stCondLst>
                                  <p:childTnLst>
                                    <p:set>
                                      <p:cBhvr>
                                        <p:cTn id="77" dur="1" fill="hold">
                                          <p:stCondLst>
                                            <p:cond delay="0"/>
                                          </p:stCondLst>
                                        </p:cTn>
                                        <p:tgtEl>
                                          <p:spTgt spid="41"/>
                                        </p:tgtEl>
                                        <p:attrNameLst>
                                          <p:attrName>style.visibility</p:attrName>
                                        </p:attrNameLst>
                                      </p:cBhvr>
                                      <p:to>
                                        <p:strVal val="visible"/>
                                      </p:to>
                                    </p:set>
                                    <p:anim calcmode="lin" valueType="num">
                                      <p:cBhvr>
                                        <p:cTn id="78" dur="1000" fill="hold"/>
                                        <p:tgtEl>
                                          <p:spTgt spid="41"/>
                                        </p:tgtEl>
                                        <p:attrNameLst>
                                          <p:attrName>ppt_w</p:attrName>
                                        </p:attrNameLst>
                                      </p:cBhvr>
                                      <p:tavLst>
                                        <p:tav tm="0">
                                          <p:val>
                                            <p:fltVal val="0"/>
                                          </p:val>
                                        </p:tav>
                                        <p:tav tm="100000">
                                          <p:val>
                                            <p:strVal val="#ppt_w"/>
                                          </p:val>
                                        </p:tav>
                                      </p:tavLst>
                                    </p:anim>
                                    <p:anim calcmode="lin" valueType="num">
                                      <p:cBhvr>
                                        <p:cTn id="79" dur="1000" fill="hold"/>
                                        <p:tgtEl>
                                          <p:spTgt spid="41"/>
                                        </p:tgtEl>
                                        <p:attrNameLst>
                                          <p:attrName>ppt_h</p:attrName>
                                        </p:attrNameLst>
                                      </p:cBhvr>
                                      <p:tavLst>
                                        <p:tav tm="0">
                                          <p:val>
                                            <p:fltVal val="0"/>
                                          </p:val>
                                        </p:tav>
                                        <p:tav tm="100000">
                                          <p:val>
                                            <p:strVal val="#ppt_h"/>
                                          </p:val>
                                        </p:tav>
                                      </p:tavLst>
                                    </p:anim>
                                    <p:anim calcmode="lin" valueType="num">
                                      <p:cBhvr>
                                        <p:cTn id="80" dur="1000" fill="hold"/>
                                        <p:tgtEl>
                                          <p:spTgt spid="41"/>
                                        </p:tgtEl>
                                        <p:attrNameLst>
                                          <p:attrName>style.rotation</p:attrName>
                                        </p:attrNameLst>
                                      </p:cBhvr>
                                      <p:tavLst>
                                        <p:tav tm="0">
                                          <p:val>
                                            <p:fltVal val="90"/>
                                          </p:val>
                                        </p:tav>
                                        <p:tav tm="100000">
                                          <p:val>
                                            <p:fltVal val="0"/>
                                          </p:val>
                                        </p:tav>
                                      </p:tavLst>
                                    </p:anim>
                                    <p:animEffect transition="in" filter="fade">
                                      <p:cBhvr>
                                        <p:cTn id="81"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1" grpId="1" animBg="1"/>
      <p:bldP spid="43" grpId="0" animBg="1"/>
      <p:bldP spid="4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3ABF2-5F51-75DD-E069-EB085223B3D6}"/>
              </a:ext>
            </a:extLst>
          </p:cNvPr>
          <p:cNvSpPr>
            <a:spLocks noGrp="1"/>
          </p:cNvSpPr>
          <p:nvPr>
            <p:ph type="title"/>
          </p:nvPr>
        </p:nvSpPr>
        <p:spPr/>
        <p:txBody>
          <a:bodyPr/>
          <a:lstStyle/>
          <a:p>
            <a:r>
              <a:rPr lang="en-US" dirty="0"/>
              <a:t>The Impact Story</a:t>
            </a:r>
          </a:p>
        </p:txBody>
      </p:sp>
      <p:sp>
        <p:nvSpPr>
          <p:cNvPr id="3" name="Content Placeholder 2">
            <a:extLst>
              <a:ext uri="{FF2B5EF4-FFF2-40B4-BE49-F238E27FC236}">
                <a16:creationId xmlns:a16="http://schemas.microsoft.com/office/drawing/2014/main" id="{62033436-49D0-20C4-EC5A-B4C883ADA74D}"/>
              </a:ext>
            </a:extLst>
          </p:cNvPr>
          <p:cNvSpPr>
            <a:spLocks noGrp="1"/>
          </p:cNvSpPr>
          <p:nvPr>
            <p:ph idx="1"/>
          </p:nvPr>
        </p:nvSpPr>
        <p:spPr>
          <a:xfrm>
            <a:off x="686325" y="3239590"/>
            <a:ext cx="7961156" cy="10203361"/>
          </a:xfrm>
        </p:spPr>
        <p:txBody>
          <a:bodyPr>
            <a:normAutofit/>
          </a:bodyPr>
          <a:lstStyle/>
          <a:p>
            <a:pPr marL="0" indent="0" algn="l">
              <a:buNone/>
            </a:pPr>
            <a:r>
              <a:rPr lang="en-US" sz="4400" b="0" i="0" u="none" strike="noStrike" baseline="0" dirty="0">
                <a:latin typeface="+mj-lt"/>
              </a:rPr>
              <a:t>During a country visit to the </a:t>
            </a:r>
            <a:r>
              <a:rPr lang="en-US" sz="4400" b="1" i="0" u="none" strike="noStrike" baseline="0" dirty="0">
                <a:latin typeface="+mj-lt"/>
              </a:rPr>
              <a:t>Philippines</a:t>
            </a:r>
            <a:r>
              <a:rPr lang="en-US" sz="4400" b="0" i="0" u="none" strike="noStrike" baseline="0" dirty="0">
                <a:latin typeface="+mj-lt"/>
              </a:rPr>
              <a:t> in May 2024, </a:t>
            </a:r>
            <a:r>
              <a:rPr lang="en-US" sz="4400" b="1" i="0" u="none" strike="noStrike" baseline="0" dirty="0">
                <a:latin typeface="+mj-lt"/>
              </a:rPr>
              <a:t>UNSGSA Queen Máxima </a:t>
            </a:r>
            <a:r>
              <a:rPr lang="en-US" sz="4400" b="0" i="0" u="none" strike="noStrike" baseline="0" dirty="0">
                <a:latin typeface="+mj-lt"/>
              </a:rPr>
              <a:t>spoke with a local fisher who has </a:t>
            </a:r>
            <a:r>
              <a:rPr lang="en-US" sz="4400" b="1" i="0" u="none" strike="noStrike" baseline="0" dirty="0">
                <a:latin typeface="+mj-lt"/>
              </a:rPr>
              <a:t>doubled his fish cage business since taking out loans from CARD-RBI, a microfinance-oriented rural bank</a:t>
            </a:r>
            <a:r>
              <a:rPr lang="en-US" sz="4400" b="0" i="0" u="none" strike="noStrike" baseline="0" dirty="0">
                <a:latin typeface="+mj-lt"/>
              </a:rPr>
              <a:t>. </a:t>
            </a:r>
          </a:p>
          <a:p>
            <a:pPr marL="0" indent="0" algn="l">
              <a:buNone/>
            </a:pPr>
            <a:r>
              <a:rPr lang="en-US" sz="4400" b="0" i="0" u="none" strike="noStrike" baseline="0" dirty="0">
                <a:latin typeface="+mj-lt"/>
              </a:rPr>
              <a:t>He is also safeguarding his livelihood with savings and life microinsurance products, improving his financial health.. </a:t>
            </a:r>
          </a:p>
          <a:p>
            <a:pPr marL="0" indent="0" algn="l">
              <a:buNone/>
            </a:pPr>
            <a:endParaRPr lang="en-US" sz="4400" b="0" i="0" u="none" strike="noStrike" baseline="0" dirty="0">
              <a:latin typeface="+mj-lt"/>
            </a:endParaRPr>
          </a:p>
          <a:p>
            <a:pPr marL="0" indent="0" algn="r">
              <a:buNone/>
            </a:pPr>
            <a:r>
              <a:rPr lang="en-US" sz="4400" b="1" i="1" u="none" strike="noStrike" baseline="0" dirty="0">
                <a:latin typeface="+mj-lt"/>
              </a:rPr>
              <a:t>Photo: Patrick van </a:t>
            </a:r>
            <a:r>
              <a:rPr lang="en-US" sz="4400" b="1" i="1" u="none" strike="noStrike" baseline="0" dirty="0" err="1">
                <a:latin typeface="+mj-lt"/>
              </a:rPr>
              <a:t>Katwijk</a:t>
            </a:r>
            <a:endParaRPr lang="en-US" sz="11500" b="1" i="1" dirty="0">
              <a:latin typeface="+mj-lt"/>
            </a:endParaRPr>
          </a:p>
        </p:txBody>
      </p:sp>
      <p:sp>
        <p:nvSpPr>
          <p:cNvPr id="4" name="Slide Number Placeholder 3">
            <a:extLst>
              <a:ext uri="{FF2B5EF4-FFF2-40B4-BE49-F238E27FC236}">
                <a16:creationId xmlns:a16="http://schemas.microsoft.com/office/drawing/2014/main" id="{F5250723-61C7-D3F3-8800-C45AEAAB2EE6}"/>
              </a:ext>
            </a:extLst>
          </p:cNvPr>
          <p:cNvSpPr>
            <a:spLocks noGrp="1"/>
          </p:cNvSpPr>
          <p:nvPr>
            <p:ph type="sldNum" sz="quarter" idx="12"/>
          </p:nvPr>
        </p:nvSpPr>
        <p:spPr/>
        <p:txBody>
          <a:bodyPr/>
          <a:lstStyle/>
          <a:p>
            <a:fld id="{20AF9D7A-5BEE-9245-944A-197F51D542D9}" type="slidenum">
              <a:rPr lang="en-US" smtClean="0"/>
              <a:t>16</a:t>
            </a:fld>
            <a:endParaRPr lang="en-US" dirty="0"/>
          </a:p>
        </p:txBody>
      </p:sp>
      <p:pic>
        <p:nvPicPr>
          <p:cNvPr id="9" name="Picture Placeholder 8" descr="A group of people fishing in a lake&#10;&#10;AI-generated content may be incorrect.">
            <a:extLst>
              <a:ext uri="{FF2B5EF4-FFF2-40B4-BE49-F238E27FC236}">
                <a16:creationId xmlns:a16="http://schemas.microsoft.com/office/drawing/2014/main" id="{4E6A16EA-DABF-D042-1E61-EA9DD5A2D4CD}"/>
              </a:ext>
            </a:extLst>
          </p:cNvPr>
          <p:cNvPicPr>
            <a:picLocks noGrp="1" noChangeAspect="1"/>
          </p:cNvPicPr>
          <p:nvPr>
            <p:ph type="pic" sz="quarter" idx="13"/>
          </p:nvPr>
        </p:nvPicPr>
        <p:blipFill>
          <a:blip r:embed="rId3"/>
          <a:srcRect l="8357" r="8357"/>
          <a:stretch>
            <a:fillRect/>
          </a:stretch>
        </p:blipFill>
        <p:spPr>
          <a:xfrm>
            <a:off x="8647481" y="2820988"/>
            <a:ext cx="15497175" cy="10895012"/>
          </a:xfrm>
        </p:spPr>
      </p:pic>
    </p:spTree>
    <p:extLst>
      <p:ext uri="{BB962C8B-B14F-4D97-AF65-F5344CB8AC3E}">
        <p14:creationId xmlns:p14="http://schemas.microsoft.com/office/powerpoint/2010/main" val="21072566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8013C-3CFE-A3FE-B1F5-B7AC5898E2B5}"/>
              </a:ext>
            </a:extLst>
          </p:cNvPr>
          <p:cNvSpPr>
            <a:spLocks noGrp="1"/>
          </p:cNvSpPr>
          <p:nvPr>
            <p:ph type="title"/>
          </p:nvPr>
        </p:nvSpPr>
        <p:spPr>
          <a:xfrm>
            <a:off x="1676619" y="730251"/>
            <a:ext cx="14506882" cy="3199190"/>
          </a:xfrm>
        </p:spPr>
        <p:txBody>
          <a:bodyPr anchor="ctr">
            <a:normAutofit/>
          </a:bodyPr>
          <a:lstStyle/>
          <a:p>
            <a:r>
              <a:rPr lang="en-US" dirty="0"/>
              <a:t>The Impact Story</a:t>
            </a:r>
          </a:p>
        </p:txBody>
      </p:sp>
      <p:sp>
        <p:nvSpPr>
          <p:cNvPr id="4" name="Slide Number Placeholder 3">
            <a:extLst>
              <a:ext uri="{FF2B5EF4-FFF2-40B4-BE49-F238E27FC236}">
                <a16:creationId xmlns:a16="http://schemas.microsoft.com/office/drawing/2014/main" id="{649E5855-8B0F-FAA5-2083-057FDD168A65}"/>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17</a:t>
            </a:fld>
            <a:endParaRPr lang="en-US"/>
          </a:p>
        </p:txBody>
      </p:sp>
      <p:pic>
        <p:nvPicPr>
          <p:cNvPr id="7" name="Picture 6" descr="A person and person standing in a corn field&#10;&#10;AI-generated content may be incorrect.">
            <a:extLst>
              <a:ext uri="{FF2B5EF4-FFF2-40B4-BE49-F238E27FC236}">
                <a16:creationId xmlns:a16="http://schemas.microsoft.com/office/drawing/2014/main" id="{3CCA6AA5-B1EC-F5B2-8A99-21966679B1A5}"/>
              </a:ext>
            </a:extLst>
          </p:cNvPr>
          <p:cNvPicPr>
            <a:picLocks noChangeAspect="1"/>
          </p:cNvPicPr>
          <p:nvPr/>
        </p:nvPicPr>
        <p:blipFill>
          <a:blip r:embed="rId2"/>
          <a:srcRect l="7586" r="15665"/>
          <a:stretch/>
        </p:blipFill>
        <p:spPr>
          <a:xfrm>
            <a:off x="16056507" y="3929441"/>
            <a:ext cx="7617876" cy="7617876"/>
          </a:xfrm>
          <a:prstGeom prst="ellipse">
            <a:avLst/>
          </a:prstGeom>
          <a:noFill/>
          <a:ln w="101600">
            <a:solidFill>
              <a:schemeClr val="tx1"/>
            </a:solidFill>
          </a:ln>
          <a:effectLst>
            <a:outerShdw blurRad="635000" sx="102000" sy="102000" algn="ctr" rotWithShape="0">
              <a:schemeClr val="accent2">
                <a:alpha val="10005"/>
              </a:schemeClr>
            </a:outerShdw>
          </a:effectLst>
        </p:spPr>
      </p:pic>
      <p:sp>
        <p:nvSpPr>
          <p:cNvPr id="3" name="Content Placeholder 2">
            <a:extLst>
              <a:ext uri="{FF2B5EF4-FFF2-40B4-BE49-F238E27FC236}">
                <a16:creationId xmlns:a16="http://schemas.microsoft.com/office/drawing/2014/main" id="{0BADFF44-8976-3F15-C55A-F2ED11119CF6}"/>
              </a:ext>
              <a:ext uri="{C183D7F6-B498-43B3-948B-1728B52AA6E4}">
                <adec:decorative xmlns:adec="http://schemas.microsoft.com/office/drawing/2017/decorative" val="0"/>
              </a:ext>
            </a:extLst>
          </p:cNvPr>
          <p:cNvSpPr>
            <a:spLocks noGrp="1"/>
          </p:cNvSpPr>
          <p:nvPr>
            <p:ph idx="1"/>
          </p:nvPr>
        </p:nvSpPr>
        <p:spPr>
          <a:xfrm>
            <a:off x="1676619" y="4292602"/>
            <a:ext cx="14506882" cy="7663527"/>
          </a:xfrm>
        </p:spPr>
        <p:txBody>
          <a:bodyPr>
            <a:normAutofit/>
          </a:bodyPr>
          <a:lstStyle/>
          <a:p>
            <a:pPr marL="0" indent="0">
              <a:buNone/>
            </a:pPr>
            <a:r>
              <a:rPr lang="en-US" sz="4300" dirty="0"/>
              <a:t>During a visit to a farm in </a:t>
            </a:r>
            <a:r>
              <a:rPr lang="en-US" sz="4300" b="1" dirty="0"/>
              <a:t>Kisumu, Kenya</a:t>
            </a:r>
            <a:r>
              <a:rPr lang="en-US" sz="4300" dirty="0"/>
              <a:t>, on 23 October 2023, Queen Maxima met with </a:t>
            </a:r>
            <a:r>
              <a:rPr lang="en-US" sz="4300" dirty="0" err="1"/>
              <a:t>Onesmus</a:t>
            </a:r>
            <a:r>
              <a:rPr lang="en-US" sz="4300" dirty="0"/>
              <a:t>, a smallholder farmer who is benefiting from digital agricultural insurance, which is bundled with access to seeds and fertilizer on credit, through a partnership between insure-tech company Pula and </a:t>
            </a:r>
            <a:r>
              <a:rPr lang="en-US" sz="4300" dirty="0" err="1"/>
              <a:t>agtech</a:t>
            </a:r>
            <a:r>
              <a:rPr lang="en-US" sz="4300" dirty="0"/>
              <a:t> firm Apollo. The insurance payouts he has received have helped him be more resilient to shocks as he was able to avoid borrowing money to recover from two harvest losses. His payouts were used to pay his children’s school fees and expand his farm from four to six acres. </a:t>
            </a:r>
          </a:p>
          <a:p>
            <a:pPr marL="0" indent="0">
              <a:buNone/>
            </a:pPr>
            <a:r>
              <a:rPr lang="en-US" sz="4300" b="1" i="1" dirty="0"/>
              <a:t>Photo: Patrick van </a:t>
            </a:r>
            <a:r>
              <a:rPr lang="en-US" sz="4300" b="1" i="1" dirty="0" err="1"/>
              <a:t>Katwijk</a:t>
            </a:r>
            <a:endParaRPr lang="en-US" sz="4300" b="1" i="1" dirty="0"/>
          </a:p>
        </p:txBody>
      </p:sp>
    </p:spTree>
    <p:extLst>
      <p:ext uri="{BB962C8B-B14F-4D97-AF65-F5344CB8AC3E}">
        <p14:creationId xmlns:p14="http://schemas.microsoft.com/office/powerpoint/2010/main" val="38527796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83F865-B777-11F0-684F-0EBCFB776F25}"/>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E761AAF-71CF-712E-D6AE-8F686194A229}"/>
              </a:ext>
            </a:extLst>
          </p:cNvPr>
          <p:cNvSpPr>
            <a:spLocks noGrp="1"/>
          </p:cNvSpPr>
          <p:nvPr>
            <p:ph type="title"/>
          </p:nvPr>
        </p:nvSpPr>
        <p:spPr>
          <a:xfrm>
            <a:off x="1676620" y="730251"/>
            <a:ext cx="18295802" cy="2651126"/>
          </a:xfrm>
        </p:spPr>
        <p:txBody>
          <a:bodyPr anchor="ctr">
            <a:normAutofit/>
          </a:bodyPr>
          <a:lstStyle/>
          <a:p>
            <a:r>
              <a:rPr lang="en-US" dirty="0"/>
              <a:t>CHALLENGES OF NBFIs</a:t>
            </a:r>
          </a:p>
        </p:txBody>
      </p:sp>
      <p:sp>
        <p:nvSpPr>
          <p:cNvPr id="2" name="Slide Number Placeholder 1">
            <a:extLst>
              <a:ext uri="{FF2B5EF4-FFF2-40B4-BE49-F238E27FC236}">
                <a16:creationId xmlns:a16="http://schemas.microsoft.com/office/drawing/2014/main" id="{B84FF7A0-73F9-E785-FF27-16DCE825DBAA}"/>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18</a:t>
            </a:fld>
            <a:endParaRPr lang="en-US"/>
          </a:p>
        </p:txBody>
      </p:sp>
      <p:graphicFrame>
        <p:nvGraphicFramePr>
          <p:cNvPr id="6" name="Content Placeholder 3">
            <a:extLst>
              <a:ext uri="{FF2B5EF4-FFF2-40B4-BE49-F238E27FC236}">
                <a16:creationId xmlns:a16="http://schemas.microsoft.com/office/drawing/2014/main" id="{675263F2-705B-33E7-4758-DD5BD6FDB01E}"/>
              </a:ext>
            </a:extLst>
          </p:cNvPr>
          <p:cNvGraphicFramePr>
            <a:graphicFrameLocks noGrp="1"/>
          </p:cNvGraphicFramePr>
          <p:nvPr>
            <p:ph idx="1"/>
            <p:extLst>
              <p:ext uri="{D42A27DB-BD31-4B8C-83A1-F6EECF244321}">
                <p14:modId xmlns:p14="http://schemas.microsoft.com/office/powerpoint/2010/main" val="2434272249"/>
              </p:ext>
            </p:extLst>
          </p:nvPr>
        </p:nvGraphicFramePr>
        <p:xfrm>
          <a:off x="1676619" y="3651252"/>
          <a:ext cx="21033938" cy="83048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318555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AA29D0-2EFF-BC80-5308-9C117B24E1A0}"/>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2C7C490-0C31-AB3D-2C36-16AC3BAA989B}"/>
              </a:ext>
            </a:extLst>
          </p:cNvPr>
          <p:cNvSpPr>
            <a:spLocks noGrp="1"/>
          </p:cNvSpPr>
          <p:nvPr>
            <p:ph type="title"/>
          </p:nvPr>
        </p:nvSpPr>
        <p:spPr>
          <a:xfrm>
            <a:off x="1676620" y="730251"/>
            <a:ext cx="18295802" cy="2651126"/>
          </a:xfrm>
        </p:spPr>
        <p:txBody>
          <a:bodyPr anchor="ctr">
            <a:normAutofit/>
          </a:bodyPr>
          <a:lstStyle/>
          <a:p>
            <a:r>
              <a:rPr lang="en-US" dirty="0"/>
              <a:t>ADDRESSING THE CHALLENGES</a:t>
            </a:r>
          </a:p>
        </p:txBody>
      </p:sp>
      <p:sp>
        <p:nvSpPr>
          <p:cNvPr id="2" name="Slide Number Placeholder 1">
            <a:extLst>
              <a:ext uri="{FF2B5EF4-FFF2-40B4-BE49-F238E27FC236}">
                <a16:creationId xmlns:a16="http://schemas.microsoft.com/office/drawing/2014/main" id="{742C5B41-2CFF-C363-3CE3-C5A1A1460EAC}"/>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19</a:t>
            </a:fld>
            <a:endParaRPr lang="en-US"/>
          </a:p>
        </p:txBody>
      </p:sp>
      <p:graphicFrame>
        <p:nvGraphicFramePr>
          <p:cNvPr id="6" name="Content Placeholder 3">
            <a:extLst>
              <a:ext uri="{FF2B5EF4-FFF2-40B4-BE49-F238E27FC236}">
                <a16:creationId xmlns:a16="http://schemas.microsoft.com/office/drawing/2014/main" id="{91AD7CB0-1360-4C8A-852A-0A3B4C18492E}"/>
              </a:ext>
            </a:extLst>
          </p:cNvPr>
          <p:cNvGraphicFramePr>
            <a:graphicFrameLocks noGrp="1"/>
          </p:cNvGraphicFramePr>
          <p:nvPr>
            <p:ph idx="1"/>
            <p:extLst>
              <p:ext uri="{D42A27DB-BD31-4B8C-83A1-F6EECF244321}">
                <p14:modId xmlns:p14="http://schemas.microsoft.com/office/powerpoint/2010/main" val="68667056"/>
              </p:ext>
            </p:extLst>
          </p:nvPr>
        </p:nvGraphicFramePr>
        <p:xfrm>
          <a:off x="703386" y="2954216"/>
          <a:ext cx="22508306" cy="97584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133853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5A3F4A-671E-6290-EBBD-25DD77660B48}"/>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9A6C65A8-ACE3-9B83-B141-9E2935EE5EAC}"/>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2</a:t>
            </a:fld>
            <a:endParaRPr lang="en-US"/>
          </a:p>
        </p:txBody>
      </p:sp>
      <p:sp>
        <p:nvSpPr>
          <p:cNvPr id="2" name="Title 1">
            <a:extLst>
              <a:ext uri="{FF2B5EF4-FFF2-40B4-BE49-F238E27FC236}">
                <a16:creationId xmlns:a16="http://schemas.microsoft.com/office/drawing/2014/main" id="{82B673FD-BB8D-D406-5B57-5918E3979EBA}"/>
              </a:ext>
            </a:extLst>
          </p:cNvPr>
          <p:cNvSpPr>
            <a:spLocks noGrp="1"/>
          </p:cNvSpPr>
          <p:nvPr>
            <p:ph type="title"/>
          </p:nvPr>
        </p:nvSpPr>
        <p:spPr>
          <a:xfrm>
            <a:off x="1676620" y="730251"/>
            <a:ext cx="18295802" cy="2651126"/>
          </a:xfrm>
        </p:spPr>
        <p:txBody>
          <a:bodyPr anchor="ctr">
            <a:normAutofit/>
          </a:bodyPr>
          <a:lstStyle/>
          <a:p>
            <a:r>
              <a:rPr lang="en-US"/>
              <a:t>OUTLINE</a:t>
            </a:r>
          </a:p>
        </p:txBody>
      </p:sp>
      <p:graphicFrame>
        <p:nvGraphicFramePr>
          <p:cNvPr id="6" name="Content Placeholder 3">
            <a:extLst>
              <a:ext uri="{FF2B5EF4-FFF2-40B4-BE49-F238E27FC236}">
                <a16:creationId xmlns:a16="http://schemas.microsoft.com/office/drawing/2014/main" id="{854E11C1-E804-7059-FEA6-ECE1822FDD01}"/>
              </a:ext>
            </a:extLst>
          </p:cNvPr>
          <p:cNvGraphicFramePr>
            <a:graphicFrameLocks noGrp="1"/>
          </p:cNvGraphicFramePr>
          <p:nvPr>
            <p:ph idx="1"/>
            <p:extLst>
              <p:ext uri="{D42A27DB-BD31-4B8C-83A1-F6EECF244321}">
                <p14:modId xmlns:p14="http://schemas.microsoft.com/office/powerpoint/2010/main" val="1241041425"/>
              </p:ext>
            </p:extLst>
          </p:nvPr>
        </p:nvGraphicFramePr>
        <p:xfrm>
          <a:off x="1676619" y="3383280"/>
          <a:ext cx="21033938" cy="981710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8258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graphicEl>
                                              <a:dgm id="{705ACA00-2BA1-4BBC-9A66-2B3DB620DA95}"/>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graphicEl>
                                              <a:dgm id="{58531EDF-FF0D-409A-8AC6-7E3ECDD94A51}"/>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graphicEl>
                                              <a:dgm id="{FCFA92CB-F5DD-4B52-8508-1ED6C4A8BD97}"/>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6">
                                            <p:graphicEl>
                                              <a:dgm id="{E09D80C0-755A-4BC8-8B85-DA2DA824831C}"/>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graphicEl>
                                              <a:dgm id="{7942698B-0E35-4024-9B5A-7F5922F0035F}"/>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graphicEl>
                                              <a:dgm id="{0945C6E0-2B21-4902-B659-25CF7A58F2CA}"/>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
                                            <p:graphicEl>
                                              <a:dgm id="{9CEF84BA-D965-4548-BDE2-73A1E50EB5FF}"/>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6">
                                            <p:graphicEl>
                                              <a:dgm id="{719089E3-3C30-45DF-BFA0-C876C3DB11C4}"/>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6">
                                            <p:graphicEl>
                                              <a:dgm id="{431AF5AB-EFB3-4778-952E-454A547B5A18}"/>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
                                            <p:graphicEl>
                                              <a:dgm id="{330193D1-F71E-42C8-9A47-37DAB0F9E37C}"/>
                                            </p:graphic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graphicEl>
                                              <a:dgm id="{0C332260-0D06-436D-83DB-4BD95A06267E}"/>
                                            </p:graphic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
                                            <p:graphicEl>
                                              <a:dgm id="{ED532A49-574B-4BD7-8DED-433741441C33}"/>
                                            </p:graphic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
                                            <p:graphicEl>
                                              <a:dgm id="{FE856D75-932C-4BE4-B2CC-E611CCF1783B}"/>
                                            </p:graphic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6">
                                            <p:graphicEl>
                                              <a:dgm id="{0F2F303E-1714-4F32-8E2C-CED263E49681}"/>
                                            </p:graphicEl>
                                          </p:spTgt>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6">
                                            <p:graphicEl>
                                              <a:dgm id="{9C5CC560-9D5E-4ED6-B5F9-D94A59D5725E}"/>
                                            </p:graphic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
                                            <p:graphicEl>
                                              <a:dgm id="{12692DFE-A351-4C0D-B97B-887181F50EF2}"/>
                                            </p:graphicEl>
                                          </p:spTgt>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
                                            <p:graphicEl>
                                              <a:dgm id="{986E5338-4FE9-4F65-AE58-76908CB49767}"/>
                                            </p:graphic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
                                            <p:graphicEl>
                                              <a:dgm id="{86FC58E9-5DC1-4EF0-86D7-E741A8F1DBA2}"/>
                                            </p:graphicEl>
                                          </p:spTgt>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6">
                                            <p:graphicEl>
                                              <a:dgm id="{AA937A8C-72E5-4629-91FE-7C1EC520B9CA}"/>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A1E56B-788E-5583-F4D6-D6F87AE3A634}"/>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1F1FCB8-EBCC-567F-3BF7-8E4A2B81BACE}"/>
              </a:ext>
            </a:extLst>
          </p:cNvPr>
          <p:cNvSpPr>
            <a:spLocks noGrp="1"/>
          </p:cNvSpPr>
          <p:nvPr>
            <p:ph type="sldNum" sz="quarter" idx="12"/>
          </p:nvPr>
        </p:nvSpPr>
        <p:spPr/>
        <p:txBody>
          <a:bodyPr/>
          <a:lstStyle/>
          <a:p>
            <a:fld id="{20AF9D7A-5BEE-9245-944A-197F51D542D9}" type="slidenum">
              <a:rPr lang="en-US" smtClean="0"/>
              <a:t>20</a:t>
            </a:fld>
            <a:endParaRPr lang="en-US" dirty="0"/>
          </a:p>
        </p:txBody>
      </p:sp>
      <p:sp>
        <p:nvSpPr>
          <p:cNvPr id="3" name="Title 2">
            <a:extLst>
              <a:ext uri="{FF2B5EF4-FFF2-40B4-BE49-F238E27FC236}">
                <a16:creationId xmlns:a16="http://schemas.microsoft.com/office/drawing/2014/main" id="{17778D59-7E86-CB59-AA51-F0902ADD06D3}"/>
              </a:ext>
            </a:extLst>
          </p:cNvPr>
          <p:cNvSpPr>
            <a:spLocks noGrp="1"/>
          </p:cNvSpPr>
          <p:nvPr>
            <p:ph type="title"/>
          </p:nvPr>
        </p:nvSpPr>
        <p:spPr/>
        <p:txBody>
          <a:bodyPr/>
          <a:lstStyle/>
          <a:p>
            <a:r>
              <a:rPr lang="en-US" dirty="0"/>
              <a:t>THE FUTURE</a:t>
            </a:r>
          </a:p>
        </p:txBody>
      </p:sp>
      <p:sp>
        <p:nvSpPr>
          <p:cNvPr id="4" name="Content Placeholder 3">
            <a:extLst>
              <a:ext uri="{FF2B5EF4-FFF2-40B4-BE49-F238E27FC236}">
                <a16:creationId xmlns:a16="http://schemas.microsoft.com/office/drawing/2014/main" id="{F0E56A34-7CFE-F4B2-3B20-84906F214E44}"/>
              </a:ext>
            </a:extLst>
          </p:cNvPr>
          <p:cNvSpPr>
            <a:spLocks noGrp="1"/>
          </p:cNvSpPr>
          <p:nvPr>
            <p:ph idx="1"/>
          </p:nvPr>
        </p:nvSpPr>
        <p:spPr>
          <a:xfrm>
            <a:off x="1676618" y="3838578"/>
            <a:ext cx="20817620" cy="9604373"/>
          </a:xfrm>
        </p:spPr>
        <p:txBody>
          <a:bodyPr>
            <a:normAutofit fontScale="85000" lnSpcReduction="20000"/>
          </a:bodyPr>
          <a:lstStyle/>
          <a:p>
            <a:r>
              <a:rPr lang="en-US" b="1" dirty="0"/>
              <a:t>Digital &amp; FinTech-Driven Expansion </a:t>
            </a:r>
            <a:r>
              <a:rPr lang="en-US" dirty="0"/>
              <a:t>– Mobile Money &amp; Digital Wallets, AI &amp; Big Data, Blockchain &amp; DeFi</a:t>
            </a:r>
          </a:p>
          <a:p>
            <a:pPr lvl="1"/>
            <a:r>
              <a:rPr lang="en-US" b="1" i="0" dirty="0">
                <a:solidFill>
                  <a:srgbClr val="404040"/>
                </a:solidFill>
                <a:effectLst/>
                <a:latin typeface="DeepSeek-CJK-patch"/>
              </a:rPr>
              <a:t>Impact:</a:t>
            </a:r>
            <a:r>
              <a:rPr lang="en-US" b="0" i="0" dirty="0">
                <a:solidFill>
                  <a:srgbClr val="404040"/>
                </a:solidFill>
                <a:effectLst/>
                <a:latin typeface="DeepSeek-CJK-patch"/>
              </a:rPr>
              <a:t> NBFIs will need to leverage technology to reduce costs, reach rural areas, and compete with banks.</a:t>
            </a:r>
          </a:p>
          <a:p>
            <a:pPr lvl="1"/>
            <a:endParaRPr lang="en-US" b="0" i="0" dirty="0">
              <a:solidFill>
                <a:srgbClr val="404040"/>
              </a:solidFill>
              <a:effectLst/>
              <a:latin typeface="DeepSeek-CJK-patch"/>
            </a:endParaRPr>
          </a:p>
          <a:p>
            <a:r>
              <a:rPr lang="en-US" b="1" dirty="0"/>
              <a:t>Regulatory Sandboxes &amp; Licensing Reforms </a:t>
            </a:r>
            <a:endParaRPr lang="en-US" dirty="0"/>
          </a:p>
          <a:p>
            <a:pPr lvl="1"/>
            <a:r>
              <a:rPr lang="en-US" b="1" i="0" dirty="0">
                <a:solidFill>
                  <a:srgbClr val="404040"/>
                </a:solidFill>
                <a:effectLst/>
                <a:latin typeface="DeepSeek-CJK-patch"/>
              </a:rPr>
              <a:t>Impact:</a:t>
            </a:r>
            <a:r>
              <a:rPr lang="en-US" b="0" i="0" dirty="0">
                <a:solidFill>
                  <a:srgbClr val="404040"/>
                </a:solidFill>
                <a:effectLst/>
                <a:latin typeface="DeepSeek-CJK-patch"/>
              </a:rPr>
              <a:t> Easier compliance could help NBFIs scale while maintaining consumer protection.</a:t>
            </a:r>
          </a:p>
          <a:p>
            <a:pPr lvl="1"/>
            <a:endParaRPr lang="en-US" b="0" i="0" dirty="0">
              <a:solidFill>
                <a:srgbClr val="404040"/>
              </a:solidFill>
              <a:effectLst/>
              <a:latin typeface="DeepSeek-CJK-patch"/>
            </a:endParaRPr>
          </a:p>
          <a:p>
            <a:r>
              <a:rPr lang="en-US" b="1" dirty="0"/>
              <a:t>Rise of Hybrid Financial Models </a:t>
            </a:r>
            <a:r>
              <a:rPr lang="en-US" dirty="0"/>
              <a:t>– Partnership with Banks, Neobanks &amp; Digital-Only NBFIs, Embedded Finance</a:t>
            </a:r>
          </a:p>
          <a:p>
            <a:pPr lvl="1"/>
            <a:r>
              <a:rPr lang="en-US" b="1" i="0" dirty="0">
                <a:solidFill>
                  <a:srgbClr val="404040"/>
                </a:solidFill>
                <a:effectLst/>
                <a:latin typeface="DeepSeek-CJK-patch"/>
              </a:rPr>
              <a:t>Impact:</a:t>
            </a:r>
            <a:r>
              <a:rPr lang="en-US" b="0" i="0" dirty="0">
                <a:solidFill>
                  <a:srgbClr val="404040"/>
                </a:solidFill>
                <a:effectLst/>
                <a:latin typeface="DeepSeek-CJK-patch"/>
              </a:rPr>
              <a:t> NBFIs will increasingly function like banks without holding full licenses.</a:t>
            </a:r>
          </a:p>
          <a:p>
            <a:pPr lvl="1"/>
            <a:endParaRPr lang="en-US" b="0" i="0" dirty="0">
              <a:solidFill>
                <a:srgbClr val="404040"/>
              </a:solidFill>
              <a:effectLst/>
              <a:latin typeface="DeepSeek-CJK-patch"/>
            </a:endParaRPr>
          </a:p>
          <a:p>
            <a:r>
              <a:rPr lang="en-US" b="1" dirty="0"/>
              <a:t>Rise of Hybrid Financial Models </a:t>
            </a:r>
            <a:r>
              <a:rPr lang="en-US" dirty="0"/>
              <a:t>– Partnership with Banks, Neobanks &amp; Digital-Only NBFIs, Embedded Finance</a:t>
            </a:r>
          </a:p>
          <a:p>
            <a:pPr lvl="1"/>
            <a:r>
              <a:rPr lang="en-US" b="1" i="0" dirty="0">
                <a:solidFill>
                  <a:srgbClr val="404040"/>
                </a:solidFill>
                <a:effectLst/>
                <a:latin typeface="DeepSeek-CJK-patch"/>
              </a:rPr>
              <a:t>Impact:</a:t>
            </a:r>
            <a:r>
              <a:rPr lang="en-US" b="0" i="0" dirty="0">
                <a:solidFill>
                  <a:srgbClr val="404040"/>
                </a:solidFill>
                <a:effectLst/>
                <a:latin typeface="DeepSeek-CJK-patch"/>
              </a:rPr>
              <a:t> NBFIs will increasingly function like banks without holding full licenses.</a:t>
            </a:r>
            <a:endParaRPr lang="en-US" dirty="0"/>
          </a:p>
          <a:p>
            <a:pPr marL="914393" lvl="1" indent="0">
              <a:buNone/>
            </a:pPr>
            <a:endParaRPr lang="en-US" dirty="0"/>
          </a:p>
          <a:p>
            <a:endParaRPr lang="en-US" b="0" i="0" dirty="0">
              <a:solidFill>
                <a:srgbClr val="404040"/>
              </a:solidFill>
              <a:effectLst/>
              <a:latin typeface="DeepSeek-CJK-patch"/>
            </a:endParaRP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7372240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439606-0712-059D-8047-A1A750E5D7F4}"/>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C0017F1-B226-E903-0F66-BE9A212F7E80}"/>
              </a:ext>
            </a:extLst>
          </p:cNvPr>
          <p:cNvSpPr>
            <a:spLocks noGrp="1"/>
          </p:cNvSpPr>
          <p:nvPr>
            <p:ph type="sldNum" sz="quarter" idx="12"/>
          </p:nvPr>
        </p:nvSpPr>
        <p:spPr/>
        <p:txBody>
          <a:bodyPr/>
          <a:lstStyle/>
          <a:p>
            <a:fld id="{20AF9D7A-5BEE-9245-944A-197F51D542D9}" type="slidenum">
              <a:rPr lang="en-US" smtClean="0"/>
              <a:t>21</a:t>
            </a:fld>
            <a:endParaRPr lang="en-US" dirty="0"/>
          </a:p>
        </p:txBody>
      </p:sp>
      <p:sp>
        <p:nvSpPr>
          <p:cNvPr id="3" name="Title 2">
            <a:extLst>
              <a:ext uri="{FF2B5EF4-FFF2-40B4-BE49-F238E27FC236}">
                <a16:creationId xmlns:a16="http://schemas.microsoft.com/office/drawing/2014/main" id="{4CD69F7B-D15D-04BD-EE5C-21D798A78B57}"/>
              </a:ext>
            </a:extLst>
          </p:cNvPr>
          <p:cNvSpPr>
            <a:spLocks noGrp="1"/>
          </p:cNvSpPr>
          <p:nvPr>
            <p:ph type="title"/>
          </p:nvPr>
        </p:nvSpPr>
        <p:spPr/>
        <p:txBody>
          <a:bodyPr/>
          <a:lstStyle/>
          <a:p>
            <a:r>
              <a:rPr lang="en-US" dirty="0"/>
              <a:t>THE FUTURE (cont.)</a:t>
            </a:r>
          </a:p>
        </p:txBody>
      </p:sp>
      <p:sp>
        <p:nvSpPr>
          <p:cNvPr id="4" name="Content Placeholder 3">
            <a:extLst>
              <a:ext uri="{FF2B5EF4-FFF2-40B4-BE49-F238E27FC236}">
                <a16:creationId xmlns:a16="http://schemas.microsoft.com/office/drawing/2014/main" id="{0A4D133D-DA34-46C0-44D0-9A2F5D53B686}"/>
              </a:ext>
            </a:extLst>
          </p:cNvPr>
          <p:cNvSpPr>
            <a:spLocks noGrp="1"/>
          </p:cNvSpPr>
          <p:nvPr>
            <p:ph idx="1"/>
          </p:nvPr>
        </p:nvSpPr>
        <p:spPr>
          <a:xfrm>
            <a:off x="1676619" y="3651251"/>
            <a:ext cx="21033938" cy="9791700"/>
          </a:xfrm>
        </p:spPr>
        <p:txBody>
          <a:bodyPr>
            <a:normAutofit fontScale="92500" lnSpcReduction="10000"/>
          </a:bodyPr>
          <a:lstStyle/>
          <a:p>
            <a:r>
              <a:rPr lang="en-US" b="1" dirty="0"/>
              <a:t>Focus on Climate &amp; Agri-Finance </a:t>
            </a:r>
            <a:r>
              <a:rPr lang="en-US" dirty="0"/>
              <a:t>– Green Bonds &amp; Climate Funds, Index-Based Insurance (e.g. Pula (Africa)</a:t>
            </a:r>
          </a:p>
          <a:p>
            <a:pPr lvl="1"/>
            <a:r>
              <a:rPr lang="en-US" b="1" i="0" dirty="0">
                <a:solidFill>
                  <a:srgbClr val="404040"/>
                </a:solidFill>
                <a:effectLst/>
                <a:latin typeface="DeepSeek-CJK-patch"/>
              </a:rPr>
              <a:t>Impact:</a:t>
            </a:r>
            <a:r>
              <a:rPr lang="en-US" b="0" i="0" dirty="0">
                <a:solidFill>
                  <a:srgbClr val="404040"/>
                </a:solidFill>
                <a:effectLst/>
                <a:latin typeface="DeepSeek-CJK-patch"/>
              </a:rPr>
              <a:t> NBFIs will help mobilize capital for sustainable development.</a:t>
            </a:r>
          </a:p>
          <a:p>
            <a:pPr lvl="1"/>
            <a:endParaRPr lang="en-US" b="0" i="0" dirty="0">
              <a:solidFill>
                <a:srgbClr val="404040"/>
              </a:solidFill>
              <a:effectLst/>
              <a:latin typeface="DeepSeek-CJK-patch"/>
            </a:endParaRPr>
          </a:p>
          <a:p>
            <a:r>
              <a:rPr lang="en-US" b="1" dirty="0"/>
              <a:t>Increased Competition &amp; Consolidation </a:t>
            </a:r>
            <a:r>
              <a:rPr lang="en-US" dirty="0"/>
              <a:t>– Big Tech, Mergers &amp; Acquisitions</a:t>
            </a:r>
          </a:p>
          <a:p>
            <a:pPr lvl="1"/>
            <a:r>
              <a:rPr lang="en-US" b="1" i="0" dirty="0">
                <a:solidFill>
                  <a:srgbClr val="404040"/>
                </a:solidFill>
                <a:effectLst/>
                <a:latin typeface="DeepSeek-CJK-patch"/>
              </a:rPr>
              <a:t>Impact:</a:t>
            </a:r>
            <a:r>
              <a:rPr lang="en-US" b="0" i="0" dirty="0">
                <a:solidFill>
                  <a:srgbClr val="404040"/>
                </a:solidFill>
                <a:effectLst/>
                <a:latin typeface="DeepSeek-CJK-patch"/>
              </a:rPr>
              <a:t> Smaller NBFIs may merge, while agile digital players will thrive.</a:t>
            </a:r>
          </a:p>
          <a:p>
            <a:pPr lvl="1"/>
            <a:endParaRPr lang="en-US" b="0" i="0" dirty="0">
              <a:solidFill>
                <a:srgbClr val="404040"/>
              </a:solidFill>
              <a:effectLst/>
              <a:latin typeface="DeepSeek-CJK-patch"/>
            </a:endParaRPr>
          </a:p>
          <a:p>
            <a:r>
              <a:rPr lang="en-US" b="1" dirty="0"/>
              <a:t>Regulations and Cybersecurity</a:t>
            </a:r>
            <a:r>
              <a:rPr lang="en-US" dirty="0"/>
              <a:t>– Deployment of Systems, Risk Management, Product Differentiation</a:t>
            </a:r>
          </a:p>
          <a:p>
            <a:r>
              <a:rPr lang="en-US" b="1" dirty="0"/>
              <a:t>Increased Collaborations and adoption of Open-Source Platforms</a:t>
            </a:r>
          </a:p>
          <a:p>
            <a:r>
              <a:rPr lang="en-US" b="1" dirty="0"/>
              <a:t>Government  and Regulatory Support</a:t>
            </a:r>
          </a:p>
          <a:p>
            <a:endParaRPr lang="en-US" dirty="0"/>
          </a:p>
          <a:p>
            <a:endParaRPr lang="en-US" dirty="0"/>
          </a:p>
          <a:p>
            <a:endParaRPr lang="en-US" b="0" i="0" dirty="0">
              <a:solidFill>
                <a:srgbClr val="404040"/>
              </a:solidFill>
              <a:effectLst/>
              <a:latin typeface="DeepSeek-CJK-patch"/>
            </a:endParaRP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80335786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4ED33E-2094-8935-A757-2C08A4ADD1D3}"/>
            </a:ext>
          </a:extLst>
        </p:cNvPr>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D4C129E-012E-4486-1DD8-3A1C290C8B30}"/>
              </a:ext>
            </a:extLst>
          </p:cNvPr>
          <p:cNvSpPr>
            <a:spLocks noGrp="1"/>
          </p:cNvSpPr>
          <p:nvPr>
            <p:ph type="sldNum" sz="quarter" idx="12"/>
          </p:nvPr>
        </p:nvSpPr>
        <p:spPr/>
        <p:txBody>
          <a:bodyPr/>
          <a:lstStyle/>
          <a:p>
            <a:fld id="{20AF9D7A-5BEE-9245-944A-197F51D542D9}" type="slidenum">
              <a:rPr lang="en-US" smtClean="0"/>
              <a:t>22</a:t>
            </a:fld>
            <a:endParaRPr lang="en-US" dirty="0"/>
          </a:p>
        </p:txBody>
      </p:sp>
      <p:sp>
        <p:nvSpPr>
          <p:cNvPr id="3" name="Title 2">
            <a:extLst>
              <a:ext uri="{FF2B5EF4-FFF2-40B4-BE49-F238E27FC236}">
                <a16:creationId xmlns:a16="http://schemas.microsoft.com/office/drawing/2014/main" id="{E2F78D99-583E-ECD4-D41C-29B1BA35E5B2}"/>
              </a:ext>
            </a:extLst>
          </p:cNvPr>
          <p:cNvSpPr>
            <a:spLocks noGrp="1"/>
          </p:cNvSpPr>
          <p:nvPr>
            <p:ph type="title"/>
          </p:nvPr>
        </p:nvSpPr>
        <p:spPr/>
        <p:txBody>
          <a:bodyPr/>
          <a:lstStyle/>
          <a:p>
            <a:r>
              <a:rPr lang="en-US" dirty="0"/>
              <a:t>CONCLUSION</a:t>
            </a:r>
          </a:p>
        </p:txBody>
      </p:sp>
      <p:sp>
        <p:nvSpPr>
          <p:cNvPr id="4" name="Content Placeholder 3">
            <a:extLst>
              <a:ext uri="{FF2B5EF4-FFF2-40B4-BE49-F238E27FC236}">
                <a16:creationId xmlns:a16="http://schemas.microsoft.com/office/drawing/2014/main" id="{C882BAC4-54EE-6DF4-3E8E-725AA9F79C20}"/>
              </a:ext>
            </a:extLst>
          </p:cNvPr>
          <p:cNvSpPr>
            <a:spLocks noGrp="1"/>
          </p:cNvSpPr>
          <p:nvPr>
            <p:ph idx="1"/>
          </p:nvPr>
        </p:nvSpPr>
        <p:spPr>
          <a:xfrm>
            <a:off x="1676619" y="3651251"/>
            <a:ext cx="21033938" cy="9791701"/>
          </a:xfrm>
        </p:spPr>
        <p:txBody>
          <a:bodyPr>
            <a:normAutofit/>
          </a:bodyPr>
          <a:lstStyle/>
          <a:p>
            <a:pPr marL="0" indent="0">
              <a:spcAft>
                <a:spcPts val="1029"/>
              </a:spcAft>
              <a:buNone/>
            </a:pPr>
            <a:r>
              <a:rPr lang="en-US" dirty="0"/>
              <a:t>NBFIs are key pillars of our respective countries’ Financial Future</a:t>
            </a:r>
          </a:p>
          <a:p>
            <a:pPr>
              <a:lnSpc>
                <a:spcPct val="150000"/>
              </a:lnSpc>
              <a:spcAft>
                <a:spcPts val="1029"/>
              </a:spcAft>
            </a:pPr>
            <a:r>
              <a:rPr lang="en-US" dirty="0"/>
              <a:t>NBFIs will remain vital for Financial Inclusion, SME growth, and Digital Innovation, but their success depends on:</a:t>
            </a:r>
            <a:br>
              <a:rPr lang="en-US" dirty="0"/>
            </a:br>
            <a:r>
              <a:rPr lang="en-US" dirty="0"/>
              <a:t>✅ </a:t>
            </a:r>
            <a:r>
              <a:rPr lang="en-US" b="1" dirty="0"/>
              <a:t>Smart regulation </a:t>
            </a:r>
            <a:r>
              <a:rPr lang="en-US" dirty="0"/>
              <a:t>(balancing innovation &amp; stability).</a:t>
            </a:r>
            <a:br>
              <a:rPr lang="en-US" dirty="0"/>
            </a:br>
            <a:r>
              <a:rPr lang="en-US" dirty="0"/>
              <a:t>✅ </a:t>
            </a:r>
            <a:r>
              <a:rPr lang="en-US" b="1" dirty="0"/>
              <a:t>Tech adoption </a:t>
            </a:r>
            <a:r>
              <a:rPr lang="en-US" dirty="0"/>
              <a:t>(AI, blockchain, mobile money).</a:t>
            </a:r>
            <a:br>
              <a:rPr lang="en-US" dirty="0"/>
            </a:br>
            <a:r>
              <a:rPr lang="en-US" dirty="0"/>
              <a:t>✅ </a:t>
            </a:r>
            <a:r>
              <a:rPr lang="en-US" b="1" dirty="0"/>
              <a:t>Strategic partnerships </a:t>
            </a:r>
            <a:r>
              <a:rPr lang="en-US" dirty="0"/>
              <a:t>(with banks, telcos, </a:t>
            </a:r>
            <a:r>
              <a:rPr lang="en-US" dirty="0" err="1"/>
              <a:t>fintechs</a:t>
            </a:r>
            <a:r>
              <a:rPr lang="en-US" dirty="0"/>
              <a:t>).</a:t>
            </a:r>
          </a:p>
          <a:p>
            <a:pPr>
              <a:spcAft>
                <a:spcPts val="1029"/>
              </a:spcAft>
            </a:pPr>
            <a:r>
              <a:rPr lang="en-US" dirty="0"/>
              <a:t>The future is digital, inclusive, and collaborative, with NBFIs at the heart of our economic transformation.</a:t>
            </a:r>
          </a:p>
          <a:p>
            <a:endParaRPr lang="en-US" dirty="0"/>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8571877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C40F6AC-BAFD-8931-3C10-98E490B22EBC}"/>
              </a:ext>
            </a:extLst>
          </p:cNvPr>
          <p:cNvSpPr>
            <a:spLocks noGrp="1"/>
          </p:cNvSpPr>
          <p:nvPr>
            <p:ph type="body" idx="1"/>
          </p:nvPr>
        </p:nvSpPr>
        <p:spPr>
          <a:xfrm>
            <a:off x="1663916" y="8897813"/>
            <a:ext cx="21033938" cy="4406900"/>
          </a:xfrm>
        </p:spPr>
        <p:txBody>
          <a:bodyPr/>
          <a:lstStyle/>
          <a:p>
            <a:r>
              <a:rPr lang="en-US" sz="7200" b="1" dirty="0">
                <a:solidFill>
                  <a:schemeClr val="accent1"/>
                </a:solidFill>
              </a:rPr>
              <a:t>Tweneboah Kodua Boakye</a:t>
            </a:r>
            <a:r>
              <a:rPr lang="en-US" b="1" dirty="0">
                <a:solidFill>
                  <a:schemeClr val="accent1"/>
                </a:solidFill>
              </a:rPr>
              <a:t>, BSc., LLB, MBA, CA, CEMF</a:t>
            </a:r>
          </a:p>
          <a:p>
            <a:r>
              <a:rPr lang="en-US" b="1" dirty="0">
                <a:solidFill>
                  <a:schemeClr val="accent1"/>
                </a:solidFill>
              </a:rPr>
              <a:t>CEO, Ghana Association of Savings and Loans Companies (GHASALC)</a:t>
            </a:r>
          </a:p>
          <a:p>
            <a:r>
              <a:rPr lang="en-US" b="1" dirty="0">
                <a:solidFill>
                  <a:schemeClr val="accent1"/>
                </a:solidFill>
              </a:rPr>
              <a:t> +233 54 341 1467</a:t>
            </a:r>
          </a:p>
          <a:p>
            <a:r>
              <a:rPr lang="en-US" b="1" dirty="0">
                <a:solidFill>
                  <a:schemeClr val="accent1"/>
                </a:solidFill>
              </a:rPr>
              <a:t>tweneboah1@yahoo.com</a:t>
            </a:r>
          </a:p>
        </p:txBody>
      </p:sp>
      <p:sp>
        <p:nvSpPr>
          <p:cNvPr id="4" name="Slide Number Placeholder 3">
            <a:extLst>
              <a:ext uri="{FF2B5EF4-FFF2-40B4-BE49-F238E27FC236}">
                <a16:creationId xmlns:a16="http://schemas.microsoft.com/office/drawing/2014/main" id="{DF60B092-8E20-500A-EA05-EFEA86031776}"/>
              </a:ext>
            </a:extLst>
          </p:cNvPr>
          <p:cNvSpPr>
            <a:spLocks noGrp="1"/>
          </p:cNvSpPr>
          <p:nvPr>
            <p:ph type="sldNum" sz="quarter" idx="12"/>
          </p:nvPr>
        </p:nvSpPr>
        <p:spPr/>
        <p:txBody>
          <a:bodyPr/>
          <a:lstStyle/>
          <a:p>
            <a:fld id="{20AF9D7A-5BEE-9245-944A-197F51D542D9}" type="slidenum">
              <a:rPr lang="en-US" smtClean="0"/>
              <a:t>23</a:t>
            </a:fld>
            <a:endParaRPr lang="en-US"/>
          </a:p>
        </p:txBody>
      </p:sp>
      <p:pic>
        <p:nvPicPr>
          <p:cNvPr id="3074" name="Picture 2" descr="THANK YOU.EMOJI STICKER. T-SHIRT&quot; Art ...">
            <a:extLst>
              <a:ext uri="{FF2B5EF4-FFF2-40B4-BE49-F238E27FC236}">
                <a16:creationId xmlns:a16="http://schemas.microsoft.com/office/drawing/2014/main" id="{237C7CF0-5DA4-D4DA-25A4-3605A779FB8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6735" y="470023"/>
            <a:ext cx="8783760" cy="73023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96485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397D3-0577-25E3-ABEB-5F102B2A36E1}"/>
              </a:ext>
            </a:extLst>
          </p:cNvPr>
          <p:cNvSpPr>
            <a:spLocks noGrp="1"/>
          </p:cNvSpPr>
          <p:nvPr>
            <p:ph type="title"/>
          </p:nvPr>
        </p:nvSpPr>
        <p:spPr>
          <a:xfrm>
            <a:off x="1676620" y="730251"/>
            <a:ext cx="18295802" cy="2651126"/>
          </a:xfrm>
        </p:spPr>
        <p:txBody>
          <a:bodyPr anchor="ctr">
            <a:normAutofit/>
          </a:bodyPr>
          <a:lstStyle/>
          <a:p>
            <a:r>
              <a:rPr lang="en-US" dirty="0"/>
              <a:t>BACKGROUND</a:t>
            </a:r>
          </a:p>
        </p:txBody>
      </p:sp>
      <p:sp>
        <p:nvSpPr>
          <p:cNvPr id="3" name="Slide Number Placeholder 2">
            <a:extLst>
              <a:ext uri="{FF2B5EF4-FFF2-40B4-BE49-F238E27FC236}">
                <a16:creationId xmlns:a16="http://schemas.microsoft.com/office/drawing/2014/main" id="{E84C6745-EE2B-F2D3-8753-A5D9B380154E}"/>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3</a:t>
            </a:fld>
            <a:endParaRPr lang="en-US"/>
          </a:p>
        </p:txBody>
      </p:sp>
      <p:graphicFrame>
        <p:nvGraphicFramePr>
          <p:cNvPr id="6" name="Content Placeholder 3">
            <a:extLst>
              <a:ext uri="{FF2B5EF4-FFF2-40B4-BE49-F238E27FC236}">
                <a16:creationId xmlns:a16="http://schemas.microsoft.com/office/drawing/2014/main" id="{4B48A776-6E71-CF5E-7B8F-5998F4FB138E}"/>
              </a:ext>
            </a:extLst>
          </p:cNvPr>
          <p:cNvGraphicFramePr>
            <a:graphicFrameLocks noGrp="1"/>
          </p:cNvGraphicFramePr>
          <p:nvPr>
            <p:ph idx="1"/>
            <p:extLst>
              <p:ext uri="{D42A27DB-BD31-4B8C-83A1-F6EECF244321}">
                <p14:modId xmlns:p14="http://schemas.microsoft.com/office/powerpoint/2010/main" val="4243835815"/>
              </p:ext>
            </p:extLst>
          </p:nvPr>
        </p:nvGraphicFramePr>
        <p:xfrm>
          <a:off x="1676619" y="3651252"/>
          <a:ext cx="21033938" cy="83048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53957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ACCADE5-F06F-E1F5-07E4-AC6046CAF5EE}"/>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4</a:t>
            </a:fld>
            <a:endParaRPr lang="en-US"/>
          </a:p>
        </p:txBody>
      </p:sp>
      <p:sp>
        <p:nvSpPr>
          <p:cNvPr id="3" name="Title 2">
            <a:extLst>
              <a:ext uri="{FF2B5EF4-FFF2-40B4-BE49-F238E27FC236}">
                <a16:creationId xmlns:a16="http://schemas.microsoft.com/office/drawing/2014/main" id="{40FE1ABE-424A-8135-6528-D4AFF70D6EE2}"/>
              </a:ext>
            </a:extLst>
          </p:cNvPr>
          <p:cNvSpPr>
            <a:spLocks noGrp="1"/>
          </p:cNvSpPr>
          <p:nvPr>
            <p:ph type="title"/>
          </p:nvPr>
        </p:nvSpPr>
        <p:spPr>
          <a:xfrm>
            <a:off x="1676620" y="730251"/>
            <a:ext cx="18295802" cy="2651126"/>
          </a:xfrm>
        </p:spPr>
        <p:txBody>
          <a:bodyPr anchor="ctr">
            <a:normAutofit/>
          </a:bodyPr>
          <a:lstStyle/>
          <a:p>
            <a:r>
              <a:rPr lang="en-US" dirty="0"/>
              <a:t>KEY CHARACTERISTICS</a:t>
            </a:r>
          </a:p>
        </p:txBody>
      </p:sp>
      <p:graphicFrame>
        <p:nvGraphicFramePr>
          <p:cNvPr id="6" name="Content Placeholder 3">
            <a:extLst>
              <a:ext uri="{FF2B5EF4-FFF2-40B4-BE49-F238E27FC236}">
                <a16:creationId xmlns:a16="http://schemas.microsoft.com/office/drawing/2014/main" id="{93F9F654-658B-FFCC-1CED-0BC4AAE9AAA6}"/>
              </a:ext>
            </a:extLst>
          </p:cNvPr>
          <p:cNvGraphicFramePr>
            <a:graphicFrameLocks noGrp="1"/>
          </p:cNvGraphicFramePr>
          <p:nvPr>
            <p:ph idx="1"/>
            <p:extLst>
              <p:ext uri="{D42A27DB-BD31-4B8C-83A1-F6EECF244321}">
                <p14:modId xmlns:p14="http://schemas.microsoft.com/office/powerpoint/2010/main" val="3954618214"/>
              </p:ext>
            </p:extLst>
          </p:nvPr>
        </p:nvGraphicFramePr>
        <p:xfrm>
          <a:off x="1676618" y="3651252"/>
          <a:ext cx="21884421" cy="97916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19833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DAF968A-C13C-DA75-C5A8-F99D6B9DF3A1}"/>
              </a:ext>
            </a:extLst>
          </p:cNvPr>
          <p:cNvSpPr>
            <a:spLocks noGrp="1"/>
          </p:cNvSpPr>
          <p:nvPr>
            <p:ph type="sldNum" sz="quarter" idx="12"/>
          </p:nvPr>
        </p:nvSpPr>
        <p:spPr/>
        <p:txBody>
          <a:bodyPr/>
          <a:lstStyle/>
          <a:p>
            <a:fld id="{20AF9D7A-5BEE-9245-944A-197F51D542D9}" type="slidenum">
              <a:rPr lang="en-US" smtClean="0"/>
              <a:t>5</a:t>
            </a:fld>
            <a:endParaRPr lang="en-US" dirty="0"/>
          </a:p>
        </p:txBody>
      </p:sp>
      <p:sp>
        <p:nvSpPr>
          <p:cNvPr id="3" name="Title 2">
            <a:extLst>
              <a:ext uri="{FF2B5EF4-FFF2-40B4-BE49-F238E27FC236}">
                <a16:creationId xmlns:a16="http://schemas.microsoft.com/office/drawing/2014/main" id="{7B6510BF-F953-E996-73EC-638A2717BA50}"/>
              </a:ext>
            </a:extLst>
          </p:cNvPr>
          <p:cNvSpPr>
            <a:spLocks noGrp="1"/>
          </p:cNvSpPr>
          <p:nvPr>
            <p:ph type="title"/>
          </p:nvPr>
        </p:nvSpPr>
        <p:spPr/>
        <p:txBody>
          <a:bodyPr/>
          <a:lstStyle/>
          <a:p>
            <a:r>
              <a:rPr lang="en-US" dirty="0"/>
              <a:t>TYPES OF NBFIs</a:t>
            </a:r>
          </a:p>
        </p:txBody>
      </p:sp>
      <p:graphicFrame>
        <p:nvGraphicFramePr>
          <p:cNvPr id="5" name="Content Placeholder 4">
            <a:extLst>
              <a:ext uri="{FF2B5EF4-FFF2-40B4-BE49-F238E27FC236}">
                <a16:creationId xmlns:a16="http://schemas.microsoft.com/office/drawing/2014/main" id="{7C2CBA25-35E6-95D3-2AE6-E5A2C1A3EF6D}"/>
              </a:ext>
            </a:extLst>
          </p:cNvPr>
          <p:cNvGraphicFramePr>
            <a:graphicFrameLocks noGrp="1"/>
          </p:cNvGraphicFramePr>
          <p:nvPr>
            <p:ph idx="1"/>
            <p:extLst>
              <p:ext uri="{D42A27DB-BD31-4B8C-83A1-F6EECF244321}">
                <p14:modId xmlns:p14="http://schemas.microsoft.com/office/powerpoint/2010/main" val="3114350504"/>
              </p:ext>
            </p:extLst>
          </p:nvPr>
        </p:nvGraphicFramePr>
        <p:xfrm>
          <a:off x="858742" y="3743329"/>
          <a:ext cx="22880490" cy="93344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Cloud 5">
            <a:extLst>
              <a:ext uri="{FF2B5EF4-FFF2-40B4-BE49-F238E27FC236}">
                <a16:creationId xmlns:a16="http://schemas.microsoft.com/office/drawing/2014/main" id="{044D339D-4C3C-6B1A-2120-25765A7911F4}"/>
              </a:ext>
            </a:extLst>
          </p:cNvPr>
          <p:cNvSpPr/>
          <p:nvPr/>
        </p:nvSpPr>
        <p:spPr>
          <a:xfrm>
            <a:off x="8599371" y="2530476"/>
            <a:ext cx="10850880" cy="2285363"/>
          </a:xfrm>
          <a:prstGeom prst="cloud">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4400" b="1" dirty="0"/>
              <a:t>THE FINANCIAL SECTOR</a:t>
            </a:r>
            <a:endParaRPr lang="en-US" b="1" dirty="0"/>
          </a:p>
        </p:txBody>
      </p:sp>
    </p:spTree>
    <p:extLst>
      <p:ext uri="{BB962C8B-B14F-4D97-AF65-F5344CB8AC3E}">
        <p14:creationId xmlns:p14="http://schemas.microsoft.com/office/powerpoint/2010/main" val="28764323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125F2CFC-1069-40E4-873C-A7894E2BA4D9}"/>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dgm id="{3081F6E2-54F3-4D38-BDC7-7C304CE9CBBD}"/>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graphicEl>
                                              <a:dgm id="{FC9B43B6-2D31-4201-A69E-3284730EBA39}"/>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graphicEl>
                                              <a:dgm id="{9090550B-697B-4F5D-BD7E-4CD3726A5FB2}"/>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graphicEl>
                                              <a:dgm id="{DA3BEA4E-28E5-4269-8C65-E2474563AFC3}"/>
                                            </p:graphic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
                                            <p:graphicEl>
                                              <a:dgm id="{A4EADCE1-085F-4B26-BD5C-279D08C73DC8}"/>
                                            </p:graphic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graphicEl>
                                              <a:dgm id="{7C305916-10DE-4486-A06F-330EB2056FF2}"/>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
                                            <p:graphicEl>
                                              <a:dgm id="{894DD915-F9ED-4DAF-9690-739E286995C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74AAC4-58A7-2771-90D4-C1B67ED1BCEF}"/>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D9F28877-DDA6-7A59-967B-3AF31681CBA9}"/>
              </a:ext>
            </a:extLst>
          </p:cNvPr>
          <p:cNvSpPr>
            <a:spLocks noGrp="1"/>
          </p:cNvSpPr>
          <p:nvPr>
            <p:ph type="title"/>
          </p:nvPr>
        </p:nvSpPr>
        <p:spPr>
          <a:xfrm>
            <a:off x="1676619" y="730251"/>
            <a:ext cx="18294708" cy="2651126"/>
          </a:xfrm>
        </p:spPr>
        <p:txBody>
          <a:bodyPr anchor="ctr">
            <a:normAutofit/>
          </a:bodyPr>
          <a:lstStyle/>
          <a:p>
            <a:r>
              <a:rPr lang="en-US" dirty="0"/>
              <a:t>TYPES OF NBFIs</a:t>
            </a:r>
          </a:p>
        </p:txBody>
      </p:sp>
      <p:sp>
        <p:nvSpPr>
          <p:cNvPr id="2" name="Slide Number Placeholder 1">
            <a:extLst>
              <a:ext uri="{FF2B5EF4-FFF2-40B4-BE49-F238E27FC236}">
                <a16:creationId xmlns:a16="http://schemas.microsoft.com/office/drawing/2014/main" id="{D6E17F64-F869-113F-6F30-65B9CFB8CDEC}"/>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6</a:t>
            </a:fld>
            <a:endParaRPr lang="en-US"/>
          </a:p>
        </p:txBody>
      </p:sp>
      <p:graphicFrame>
        <p:nvGraphicFramePr>
          <p:cNvPr id="6" name="Content Placeholder 3">
            <a:extLst>
              <a:ext uri="{FF2B5EF4-FFF2-40B4-BE49-F238E27FC236}">
                <a16:creationId xmlns:a16="http://schemas.microsoft.com/office/drawing/2014/main" id="{A2D6FA1F-6D50-6EF9-93E4-F845BDF5141D}"/>
              </a:ext>
            </a:extLst>
          </p:cNvPr>
          <p:cNvGraphicFramePr>
            <a:graphicFrameLocks noGrp="1"/>
          </p:cNvGraphicFramePr>
          <p:nvPr>
            <p:ph idx="1"/>
            <p:extLst>
              <p:ext uri="{D42A27DB-BD31-4B8C-83A1-F6EECF244321}">
                <p14:modId xmlns:p14="http://schemas.microsoft.com/office/powerpoint/2010/main" val="3585004896"/>
              </p:ext>
            </p:extLst>
          </p:nvPr>
        </p:nvGraphicFramePr>
        <p:xfrm>
          <a:off x="1676619" y="3651252"/>
          <a:ext cx="21033938" cy="83048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867315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672DCE-16F2-E038-0991-9450D09A008B}"/>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B6D8AE1-C392-557A-5A65-71EBD44C5BF0}"/>
              </a:ext>
            </a:extLst>
          </p:cNvPr>
          <p:cNvSpPr>
            <a:spLocks noGrp="1"/>
          </p:cNvSpPr>
          <p:nvPr>
            <p:ph type="title"/>
          </p:nvPr>
        </p:nvSpPr>
        <p:spPr>
          <a:xfrm>
            <a:off x="1676619" y="730251"/>
            <a:ext cx="18294708" cy="2651126"/>
          </a:xfrm>
        </p:spPr>
        <p:txBody>
          <a:bodyPr anchor="ctr">
            <a:normAutofit/>
          </a:bodyPr>
          <a:lstStyle/>
          <a:p>
            <a:r>
              <a:rPr lang="en-US" dirty="0"/>
              <a:t>TYPES OF NBFIs – cont.</a:t>
            </a:r>
          </a:p>
        </p:txBody>
      </p:sp>
      <p:sp>
        <p:nvSpPr>
          <p:cNvPr id="2" name="Slide Number Placeholder 1">
            <a:extLst>
              <a:ext uri="{FF2B5EF4-FFF2-40B4-BE49-F238E27FC236}">
                <a16:creationId xmlns:a16="http://schemas.microsoft.com/office/drawing/2014/main" id="{AD61AF57-EAAA-17F5-42BB-1A708F95FB5F}"/>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7</a:t>
            </a:fld>
            <a:endParaRPr lang="en-US"/>
          </a:p>
        </p:txBody>
      </p:sp>
      <p:graphicFrame>
        <p:nvGraphicFramePr>
          <p:cNvPr id="6" name="Content Placeholder 3">
            <a:extLst>
              <a:ext uri="{FF2B5EF4-FFF2-40B4-BE49-F238E27FC236}">
                <a16:creationId xmlns:a16="http://schemas.microsoft.com/office/drawing/2014/main" id="{D2295A36-5BE0-2C34-59EE-183C2172EF44}"/>
              </a:ext>
            </a:extLst>
          </p:cNvPr>
          <p:cNvGraphicFramePr>
            <a:graphicFrameLocks noGrp="1"/>
          </p:cNvGraphicFramePr>
          <p:nvPr>
            <p:ph idx="1"/>
            <p:extLst>
              <p:ext uri="{D42A27DB-BD31-4B8C-83A1-F6EECF244321}">
                <p14:modId xmlns:p14="http://schemas.microsoft.com/office/powerpoint/2010/main" val="3098885670"/>
              </p:ext>
            </p:extLst>
          </p:nvPr>
        </p:nvGraphicFramePr>
        <p:xfrm>
          <a:off x="847455" y="4680872"/>
          <a:ext cx="22786268" cy="83048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549090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E0C1B2E-CF90-BDB0-2BBC-3DEEDAC997CB}"/>
              </a:ext>
            </a:extLst>
          </p:cNvPr>
          <p:cNvSpPr>
            <a:spLocks noGrp="1"/>
          </p:cNvSpPr>
          <p:nvPr>
            <p:ph type="title"/>
          </p:nvPr>
        </p:nvSpPr>
        <p:spPr>
          <a:xfrm>
            <a:off x="1676619" y="730251"/>
            <a:ext cx="14506882" cy="3199190"/>
          </a:xfrm>
        </p:spPr>
        <p:txBody>
          <a:bodyPr anchor="ctr">
            <a:normAutofit/>
          </a:bodyPr>
          <a:lstStyle/>
          <a:p>
            <a:r>
              <a:rPr lang="en-US" dirty="0"/>
              <a:t>Some Examples</a:t>
            </a:r>
          </a:p>
        </p:txBody>
      </p:sp>
      <p:sp>
        <p:nvSpPr>
          <p:cNvPr id="2" name="Slide Number Placeholder 1">
            <a:extLst>
              <a:ext uri="{FF2B5EF4-FFF2-40B4-BE49-F238E27FC236}">
                <a16:creationId xmlns:a16="http://schemas.microsoft.com/office/drawing/2014/main" id="{EEF0B08D-47F7-DF2B-CF2A-C5D94570748C}"/>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8</a:t>
            </a:fld>
            <a:endParaRPr lang="en-US"/>
          </a:p>
        </p:txBody>
      </p:sp>
      <p:graphicFrame>
        <p:nvGraphicFramePr>
          <p:cNvPr id="6" name="Content Placeholder 3">
            <a:extLst>
              <a:ext uri="{FF2B5EF4-FFF2-40B4-BE49-F238E27FC236}">
                <a16:creationId xmlns:a16="http://schemas.microsoft.com/office/drawing/2014/main" id="{2A32E17B-7254-4382-373D-8B6457762B0B}"/>
              </a:ext>
            </a:extLst>
          </p:cNvPr>
          <p:cNvGraphicFramePr>
            <a:graphicFrameLocks noGrp="1"/>
          </p:cNvGraphicFramePr>
          <p:nvPr>
            <p:ph idx="1"/>
            <p:extLst>
              <p:ext uri="{D42A27DB-BD31-4B8C-83A1-F6EECF244321}">
                <p14:modId xmlns:p14="http://schemas.microsoft.com/office/powerpoint/2010/main" val="2335120574"/>
              </p:ext>
            </p:extLst>
          </p:nvPr>
        </p:nvGraphicFramePr>
        <p:xfrm>
          <a:off x="1676618" y="2804160"/>
          <a:ext cx="21359227" cy="101815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49725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graphicEl>
                                              <a:dgm id="{CAC2BC43-CFDD-4D05-9E6C-569FC96248A0}"/>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graphicEl>
                                              <a:dgm id="{DD05B8F1-A2AB-45E3-83EE-3F09A180E2B8}"/>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graphicEl>
                                              <a:dgm id="{9C8DE451-310E-485F-A6A7-B5FDC6F85EEC}"/>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graphicEl>
                                              <a:dgm id="{714533BC-FC2E-4FAF-B497-161AD85BEEBF}"/>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841CD6-D109-2A03-883B-5F981FD2325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70AD347-0702-3F47-C927-3E4E03816261}"/>
              </a:ext>
            </a:extLst>
          </p:cNvPr>
          <p:cNvSpPr>
            <a:spLocks noGrp="1"/>
          </p:cNvSpPr>
          <p:nvPr>
            <p:ph type="title"/>
          </p:nvPr>
        </p:nvSpPr>
        <p:spPr>
          <a:xfrm>
            <a:off x="274320" y="730251"/>
            <a:ext cx="19933920" cy="3199190"/>
          </a:xfrm>
        </p:spPr>
        <p:txBody>
          <a:bodyPr anchor="ctr">
            <a:normAutofit/>
          </a:bodyPr>
          <a:lstStyle/>
          <a:p>
            <a:r>
              <a:rPr lang="en-US" sz="7500" dirty="0"/>
              <a:t>SAVINGS &amp; LOANS COMPANIES IN GHANA </a:t>
            </a:r>
          </a:p>
        </p:txBody>
      </p:sp>
      <p:sp>
        <p:nvSpPr>
          <p:cNvPr id="2" name="Slide Number Placeholder 1">
            <a:extLst>
              <a:ext uri="{FF2B5EF4-FFF2-40B4-BE49-F238E27FC236}">
                <a16:creationId xmlns:a16="http://schemas.microsoft.com/office/drawing/2014/main" id="{BD2E27DF-5E1C-7EDC-C142-AF88D403C60A}"/>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9</a:t>
            </a:fld>
            <a:endParaRPr lang="en-US"/>
          </a:p>
        </p:txBody>
      </p:sp>
      <p:pic>
        <p:nvPicPr>
          <p:cNvPr id="6" name="Video 5" descr="Graphs And Numbers">
            <a:extLst>
              <a:ext uri="{FF2B5EF4-FFF2-40B4-BE49-F238E27FC236}">
                <a16:creationId xmlns:a16="http://schemas.microsoft.com/office/drawing/2014/main" id="{44B79DD0-2809-C831-0C78-3441D97D84B3}"/>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l="24320" r="19269"/>
          <a:stretch/>
        </p:blipFill>
        <p:spPr>
          <a:xfrm>
            <a:off x="19202400" y="6766560"/>
            <a:ext cx="5184079" cy="5184079"/>
          </a:xfrm>
          <a:prstGeom prst="ellipse">
            <a:avLst/>
          </a:prstGeom>
          <a:noFill/>
          <a:ln w="101600">
            <a:solidFill>
              <a:schemeClr val="accent5"/>
            </a:solidFill>
          </a:ln>
          <a:effectLst>
            <a:outerShdw blurRad="635000" sx="102000" sy="102000" algn="ctr" rotWithShape="0">
              <a:schemeClr val="accent2">
                <a:alpha val="10005"/>
              </a:schemeClr>
            </a:outerShdw>
          </a:effectLst>
        </p:spPr>
      </p:pic>
      <p:sp>
        <p:nvSpPr>
          <p:cNvPr id="4" name="Content Placeholder 3">
            <a:extLst>
              <a:ext uri="{FF2B5EF4-FFF2-40B4-BE49-F238E27FC236}">
                <a16:creationId xmlns:a16="http://schemas.microsoft.com/office/drawing/2014/main" id="{E32E030B-C899-C494-528D-691B5DCEFCAE}"/>
              </a:ext>
            </a:extLst>
          </p:cNvPr>
          <p:cNvSpPr>
            <a:spLocks noGrp="1"/>
          </p:cNvSpPr>
          <p:nvPr>
            <p:ph idx="1"/>
          </p:nvPr>
        </p:nvSpPr>
        <p:spPr>
          <a:xfrm>
            <a:off x="409758" y="3505200"/>
            <a:ext cx="18792642" cy="9937752"/>
          </a:xfrm>
        </p:spPr>
        <p:txBody>
          <a:bodyPr>
            <a:normAutofit/>
          </a:bodyPr>
          <a:lstStyle/>
          <a:p>
            <a:pPr>
              <a:spcAft>
                <a:spcPts val="1029"/>
              </a:spcAft>
              <a:buFont typeface="Wingdings" panose="05000000000000000000" pitchFamily="2" charset="2"/>
              <a:buChar char="v"/>
            </a:pPr>
            <a:r>
              <a:rPr lang="en-US" sz="4800" b="1" dirty="0"/>
              <a:t>Licensed to do banking business except FOREX (Act 930)</a:t>
            </a:r>
          </a:p>
          <a:p>
            <a:pPr>
              <a:spcAft>
                <a:spcPts val="1029"/>
              </a:spcAft>
              <a:buFont typeface="Wingdings" panose="05000000000000000000" pitchFamily="2" charset="2"/>
              <a:buChar char="v"/>
            </a:pPr>
            <a:r>
              <a:rPr lang="en-US" sz="4800" b="1" dirty="0"/>
              <a:t>26 Licensed Companies</a:t>
            </a:r>
          </a:p>
          <a:p>
            <a:pPr>
              <a:spcAft>
                <a:spcPts val="1029"/>
              </a:spcAft>
              <a:buFont typeface="Wingdings" panose="05000000000000000000" pitchFamily="2" charset="2"/>
              <a:buChar char="v"/>
            </a:pPr>
            <a:r>
              <a:rPr lang="en-US" sz="4800" b="1" dirty="0"/>
              <a:t>Minimum Paid Up Capital: $1 million (GHS15 million) - Review</a:t>
            </a:r>
          </a:p>
          <a:p>
            <a:pPr>
              <a:spcAft>
                <a:spcPts val="1029"/>
              </a:spcAft>
              <a:buFont typeface="Wingdings" panose="05000000000000000000" pitchFamily="2" charset="2"/>
              <a:buChar char="v"/>
            </a:pPr>
            <a:r>
              <a:rPr lang="en-US" sz="4800" b="1" dirty="0"/>
              <a:t>Total Assets (Dec. 2025): </a:t>
            </a:r>
            <a:r>
              <a:rPr lang="en-US" sz="4800" b="1" dirty="0" err="1"/>
              <a:t>Aprox</a:t>
            </a:r>
            <a:r>
              <a:rPr lang="en-US" sz="4800" b="1" dirty="0"/>
              <a:t>. $621 Million (GHS9.63 Billion)</a:t>
            </a:r>
          </a:p>
          <a:p>
            <a:pPr>
              <a:spcAft>
                <a:spcPts val="1029"/>
              </a:spcAft>
              <a:buFont typeface="Wingdings" panose="05000000000000000000" pitchFamily="2" charset="2"/>
              <a:buChar char="v"/>
            </a:pPr>
            <a:r>
              <a:rPr lang="en-US" sz="4800" b="1" dirty="0"/>
              <a:t>Clientele: 6 Million Depositors</a:t>
            </a:r>
          </a:p>
          <a:p>
            <a:pPr>
              <a:spcAft>
                <a:spcPts val="1029"/>
              </a:spcAft>
              <a:buFont typeface="Wingdings" panose="05000000000000000000" pitchFamily="2" charset="2"/>
              <a:buChar char="v"/>
            </a:pPr>
            <a:r>
              <a:rPr lang="en-US" sz="4800" b="1" dirty="0"/>
              <a:t>Employment: 8,500+ direct employees</a:t>
            </a:r>
          </a:p>
          <a:p>
            <a:pPr>
              <a:spcAft>
                <a:spcPts val="1029"/>
              </a:spcAft>
              <a:buFont typeface="Wingdings" panose="05000000000000000000" pitchFamily="2" charset="2"/>
              <a:buChar char="v"/>
            </a:pPr>
            <a:r>
              <a:rPr lang="en-US" sz="4800" b="1" dirty="0"/>
              <a:t>Products &amp; Services: All Financial &amp; Non-Financial (except)</a:t>
            </a:r>
          </a:p>
          <a:p>
            <a:pPr>
              <a:spcAft>
                <a:spcPts val="1029"/>
              </a:spcAft>
              <a:buFont typeface="Wingdings" panose="05000000000000000000" pitchFamily="2" charset="2"/>
              <a:buChar char="v"/>
            </a:pPr>
            <a:r>
              <a:rPr lang="en-US" sz="4800" b="1" dirty="0"/>
              <a:t>Key Players: Letshego, Bayport, ASA, Sinapi Aba, Best Point, Opportunity International, Multi-credit, Izwe, Advans Ghana, etc.</a:t>
            </a:r>
          </a:p>
          <a:p>
            <a:pPr>
              <a:spcAft>
                <a:spcPts val="1029"/>
              </a:spcAft>
              <a:buFont typeface="Wingdings" panose="05000000000000000000" pitchFamily="2" charset="2"/>
              <a:buChar char="v"/>
            </a:pPr>
            <a:endParaRPr lang="en-US" sz="4800" dirty="0"/>
          </a:p>
          <a:p>
            <a:pPr>
              <a:buFont typeface="Wingdings" panose="05000000000000000000" pitchFamily="2" charset="2"/>
              <a:buChar char="v"/>
            </a:pPr>
            <a:endParaRPr lang="en-US" sz="4800" dirty="0"/>
          </a:p>
        </p:txBody>
      </p:sp>
    </p:spTree>
    <p:extLst>
      <p:ext uri="{BB962C8B-B14F-4D97-AF65-F5344CB8AC3E}">
        <p14:creationId xmlns:p14="http://schemas.microsoft.com/office/powerpoint/2010/main" val="1432635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theme/theme1.xml><?xml version="1.0" encoding="utf-8"?>
<a:theme xmlns:a="http://schemas.openxmlformats.org/drawingml/2006/main" name="Office Theme">
  <a:themeElements>
    <a:clrScheme name="Mojaloop">
      <a:dk1>
        <a:srgbClr val="600130"/>
      </a:dk1>
      <a:lt1>
        <a:srgbClr val="FFFFFF"/>
      </a:lt1>
      <a:dk2>
        <a:srgbClr val="211336"/>
      </a:dk2>
      <a:lt2>
        <a:srgbClr val="FEFFFF"/>
      </a:lt2>
      <a:accent1>
        <a:srgbClr val="201236"/>
      </a:accent1>
      <a:accent2>
        <a:srgbClr val="D00B67"/>
      </a:accent2>
      <a:accent3>
        <a:srgbClr val="A8B700"/>
      </a:accent3>
      <a:accent4>
        <a:srgbClr val="19CAE0"/>
      </a:accent4>
      <a:accent5>
        <a:srgbClr val="FFAA00"/>
      </a:accent5>
      <a:accent6>
        <a:srgbClr val="600130"/>
      </a:accent6>
      <a:hlink>
        <a:srgbClr val="19CAE0"/>
      </a:hlink>
      <a:folHlink>
        <a:srgbClr val="A8B7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28AAC203550B4E40A8ED4C6A11385C01" ma:contentTypeVersion="11" ma:contentTypeDescription="Create a new document." ma:contentTypeScope="" ma:versionID="181c61fe5df22d1f59c38d74292c5168">
  <xsd:schema xmlns:xsd="http://www.w3.org/2001/XMLSchema" xmlns:xs="http://www.w3.org/2001/XMLSchema" xmlns:p="http://schemas.microsoft.com/office/2006/metadata/properties" xmlns:ns2="af12d3ca-d309-4d9b-872e-f669d895b06e" xmlns:ns3="6354f033-77ec-451f-a4b1-89785309665d" targetNamespace="http://schemas.microsoft.com/office/2006/metadata/properties" ma:root="true" ma:fieldsID="bd40b66ef5728273303597190f92243d" ns2:_="" ns3:_="">
    <xsd:import namespace="af12d3ca-d309-4d9b-872e-f669d895b06e"/>
    <xsd:import namespace="6354f033-77ec-451f-a4b1-89785309665d"/>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12d3ca-d309-4d9b-872e-f669d895b06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354f033-77ec-451f-a4b1-89785309665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E880100-AD93-4165-9435-CF4F80F1243C}">
  <ds:schemaRefs>
    <ds:schemaRef ds:uri="http://schemas.microsoft.com/sharepoint/v3/contenttype/forms"/>
  </ds:schemaRefs>
</ds:datastoreItem>
</file>

<file path=customXml/itemProps2.xml><?xml version="1.0" encoding="utf-8"?>
<ds:datastoreItem xmlns:ds="http://schemas.openxmlformats.org/officeDocument/2006/customXml" ds:itemID="{C1D56013-FFA3-4AA5-BFCF-7C4A0141612A}">
  <ds:schemaRefs>
    <ds:schemaRef ds:uri="http://purl.org/dc/elements/1.1/"/>
    <ds:schemaRef ds:uri="http://schemas.microsoft.com/office/2006/metadata/properties"/>
    <ds:schemaRef ds:uri="http://purl.org/dc/terms/"/>
    <ds:schemaRef ds:uri="6354f033-77ec-451f-a4b1-89785309665d"/>
    <ds:schemaRef ds:uri="http://www.w3.org/XML/1998/namespace"/>
    <ds:schemaRef ds:uri="http://schemas.microsoft.com/office/infopath/2007/PartnerControls"/>
    <ds:schemaRef ds:uri="http://schemas.microsoft.com/office/2006/documentManagement/types"/>
    <ds:schemaRef ds:uri="http://schemas.openxmlformats.org/package/2006/metadata/core-properties"/>
    <ds:schemaRef ds:uri="af12d3ca-d309-4d9b-872e-f669d895b06e"/>
    <ds:schemaRef ds:uri="http://purl.org/dc/dcmitype/"/>
  </ds:schemaRefs>
</ds:datastoreItem>
</file>

<file path=customXml/itemProps3.xml><?xml version="1.0" encoding="utf-8"?>
<ds:datastoreItem xmlns:ds="http://schemas.openxmlformats.org/officeDocument/2006/customXml" ds:itemID="{3EE3664A-EA3C-4E18-894D-9B94C9B30B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f12d3ca-d309-4d9b-872e-f669d895b06e"/>
    <ds:schemaRef ds:uri="6354f033-77ec-451f-a4b1-8978530966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5396</TotalTime>
  <Words>1794</Words>
  <Application>Microsoft Office PowerPoint</Application>
  <PresentationFormat>Custom</PresentationFormat>
  <Paragraphs>209</Paragraphs>
  <Slides>23</Slides>
  <Notes>2</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DeepSeek-CJK-patch</vt:lpstr>
      <vt:lpstr>Symbol</vt:lpstr>
      <vt:lpstr>Wingdings</vt:lpstr>
      <vt:lpstr>Office Theme</vt:lpstr>
      <vt:lpstr>THE ROLE OF NBFI IN FINANCIAL INCLUSION</vt:lpstr>
      <vt:lpstr>OUTLINE</vt:lpstr>
      <vt:lpstr>BACKGROUND</vt:lpstr>
      <vt:lpstr>KEY CHARACTERISTICS</vt:lpstr>
      <vt:lpstr>TYPES OF NBFIs</vt:lpstr>
      <vt:lpstr>TYPES OF NBFIs</vt:lpstr>
      <vt:lpstr>TYPES OF NBFIs – cont.</vt:lpstr>
      <vt:lpstr>Some Examples</vt:lpstr>
      <vt:lpstr>SAVINGS &amp; LOANS COMPANIES IN GHANA </vt:lpstr>
      <vt:lpstr>The S&amp;Ls Experience in Ghana</vt:lpstr>
      <vt:lpstr>THE ROLE OF NBFIs</vt:lpstr>
      <vt:lpstr>THE ROLE OF NBFIs</vt:lpstr>
      <vt:lpstr>ACHIEVING FINANCIAL INCLUSION</vt:lpstr>
      <vt:lpstr>IMPACTING THE WORLD</vt:lpstr>
      <vt:lpstr>IMPACTING THE WORLD</vt:lpstr>
      <vt:lpstr>The Impact Story</vt:lpstr>
      <vt:lpstr>The Impact Story</vt:lpstr>
      <vt:lpstr>CHALLENGES OF NBFIs</vt:lpstr>
      <vt:lpstr>ADDRESSING THE CHALLENGES</vt:lpstr>
      <vt:lpstr>THE FUTURE</vt:lpstr>
      <vt:lpstr>THE FUTURE (cont.)</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The Role of NBFIs In Financial Inclusion</dc:subject>
  <dc:creator>Tweneboah Kodua Boakye</dc:creator>
  <cp:keywords>TKB</cp:keywords>
  <cp:lastModifiedBy>GHASALC Secretariat</cp:lastModifiedBy>
  <cp:revision>67</cp:revision>
  <dcterms:created xsi:type="dcterms:W3CDTF">2020-01-08T21:13:28Z</dcterms:created>
  <dcterms:modified xsi:type="dcterms:W3CDTF">2025-04-11T18:39:02Z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0x01010028AAC203550B4E40A8ED4C6A11385C01</vt:lpwstr>
  </property>
</Properties>
</file>

<file path=docProps/thumbnail.jpeg>
</file>